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ontserrat"/>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257926-FC21-42C8-AF9B-E72E18B77BE7}">
  <a:tblStyle styleId="{3A257926-FC21-42C8-AF9B-E72E18B77B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1b32b37d0_0_1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1b32b37d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1abff5a0f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1abff5a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1abff5a0f_0_4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1abff5a0f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1b32b37d0_0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1b32b37d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1b32b37d0_0_1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1b32b37d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1b32b37d0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1b32b37d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1b32b37d0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1b32b37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1abff5a0f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1abff5a0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1b32b37d0_0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1b32b37d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1b32b37d0_0_1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1b32b37d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1b32b37d0_0_2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1b32b37d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1abff5a0f_0_5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1abff5a0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1abff5a0f_0_5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1abff5a0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1abff5a0f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1abff5a0f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1b32b37d0_0_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1b32b37d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1b32b37d0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1b32b37d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1b8501a7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1b8501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1b32b37d0_0_1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1b32b37d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1b32b37d0_0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1b32b37d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1b32b37d0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1b32b37d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1b32b37d0_0_1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1b32b37d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595850" y="2906213"/>
            <a:ext cx="6154500" cy="1188000"/>
          </a:xfrm>
          <a:prstGeom prst="rect">
            <a:avLst/>
          </a:prstGeom>
        </p:spPr>
        <p:txBody>
          <a:bodyPr anchorCtr="0" anchor="b" bIns="91425" lIns="91425" spcFirstLastPara="1" rIns="91425" wrap="square" tIns="91425">
            <a:noAutofit/>
          </a:bodyPr>
          <a:lstStyle>
            <a:lvl1pPr lvl="0" rtl="0">
              <a:spcBef>
                <a:spcPts val="0"/>
              </a:spcBef>
              <a:spcAft>
                <a:spcPts val="0"/>
              </a:spcAft>
              <a:buSzPts val="5800"/>
              <a:buNone/>
              <a:defRPr sz="5800"/>
            </a:lvl1pPr>
            <a:lvl2pPr lvl="1" rtl="0" algn="ctr">
              <a:spcBef>
                <a:spcPts val="0"/>
              </a:spcBef>
              <a:spcAft>
                <a:spcPts val="0"/>
              </a:spcAft>
              <a:buSzPts val="5800"/>
              <a:buNone/>
              <a:defRPr sz="5800"/>
            </a:lvl2pPr>
            <a:lvl3pPr lvl="2" rtl="0" algn="ctr">
              <a:spcBef>
                <a:spcPts val="0"/>
              </a:spcBef>
              <a:spcAft>
                <a:spcPts val="0"/>
              </a:spcAft>
              <a:buSzPts val="5800"/>
              <a:buNone/>
              <a:defRPr sz="5800"/>
            </a:lvl3pPr>
            <a:lvl4pPr lvl="3" rtl="0" algn="ctr">
              <a:spcBef>
                <a:spcPts val="0"/>
              </a:spcBef>
              <a:spcAft>
                <a:spcPts val="0"/>
              </a:spcAft>
              <a:buSzPts val="5800"/>
              <a:buNone/>
              <a:defRPr sz="5800"/>
            </a:lvl4pPr>
            <a:lvl5pPr lvl="4" rtl="0" algn="ctr">
              <a:spcBef>
                <a:spcPts val="0"/>
              </a:spcBef>
              <a:spcAft>
                <a:spcPts val="0"/>
              </a:spcAft>
              <a:buSzPts val="5800"/>
              <a:buNone/>
              <a:defRPr sz="5800"/>
            </a:lvl5pPr>
            <a:lvl6pPr lvl="5" rtl="0" algn="ctr">
              <a:spcBef>
                <a:spcPts val="0"/>
              </a:spcBef>
              <a:spcAft>
                <a:spcPts val="0"/>
              </a:spcAft>
              <a:buSzPts val="5800"/>
              <a:buNone/>
              <a:defRPr sz="5800"/>
            </a:lvl6pPr>
            <a:lvl7pPr lvl="6" rtl="0" algn="ctr">
              <a:spcBef>
                <a:spcPts val="0"/>
              </a:spcBef>
              <a:spcAft>
                <a:spcPts val="0"/>
              </a:spcAft>
              <a:buSzPts val="5800"/>
              <a:buNone/>
              <a:defRPr sz="5800"/>
            </a:lvl7pPr>
            <a:lvl8pPr lvl="7" rtl="0" algn="ctr">
              <a:spcBef>
                <a:spcPts val="0"/>
              </a:spcBef>
              <a:spcAft>
                <a:spcPts val="0"/>
              </a:spcAft>
              <a:buSzPts val="5800"/>
              <a:buNone/>
              <a:defRPr sz="5800"/>
            </a:lvl8pPr>
            <a:lvl9pPr lvl="8" rtl="0" algn="ctr">
              <a:spcBef>
                <a:spcPts val="0"/>
              </a:spcBef>
              <a:spcAft>
                <a:spcPts val="0"/>
              </a:spcAft>
              <a:buSzPts val="5800"/>
              <a:buNone/>
              <a:defRPr sz="5800"/>
            </a:lvl9pPr>
          </a:lstStyle>
          <a:p/>
        </p:txBody>
      </p:sp>
      <p:sp>
        <p:nvSpPr>
          <p:cNvPr id="11" name="Google Shape;11;p2"/>
          <p:cNvSpPr/>
          <p:nvPr/>
        </p:nvSpPr>
        <p:spPr>
          <a:xfrm>
            <a:off x="595850" y="43929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1"/>
          <p:cNvSpPr txBox="1"/>
          <p:nvPr>
            <p:ph idx="1" type="body"/>
          </p:nvPr>
        </p:nvSpPr>
        <p:spPr>
          <a:xfrm>
            <a:off x="588700" y="4406306"/>
            <a:ext cx="7966500" cy="278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58" name="Google Shape;58;p11"/>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Gold">
  <p:cSld name="TITLE_AND_BODY_1_1">
    <p:bg>
      <p:bgPr>
        <a:solidFill>
          <a:schemeClr val="accent3"/>
        </a:solidFill>
      </p:bgPr>
    </p:bg>
    <p:spTree>
      <p:nvGrpSpPr>
        <p:cNvPr id="62" name="Shape 62"/>
        <p:cNvGrpSpPr/>
        <p:nvPr/>
      </p:nvGrpSpPr>
      <p:grpSpPr>
        <a:xfrm>
          <a:off x="0" y="0"/>
          <a:ext cx="0" cy="0"/>
          <a:chOff x="0" y="0"/>
          <a:chExt cx="0" cy="0"/>
        </a:xfrm>
      </p:grpSpPr>
      <p:sp>
        <p:nvSpPr>
          <p:cNvPr id="63" name="Google Shape;63;p13"/>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5" name="Google Shape;65;p13"/>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66" name="Google Shape;66;p1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 Gold">
  <p:cSld name="TITLE_AND_TWO_COLUMNS_2_1">
    <p:bg>
      <p:bgPr>
        <a:solidFill>
          <a:schemeClr val="accent3"/>
        </a:solidFill>
      </p:bgPr>
    </p:bg>
    <p:spTree>
      <p:nvGrpSpPr>
        <p:cNvPr id="67" name="Shape 67"/>
        <p:cNvGrpSpPr/>
        <p:nvPr/>
      </p:nvGrpSpPr>
      <p:grpSpPr>
        <a:xfrm>
          <a:off x="0" y="0"/>
          <a:ext cx="0" cy="0"/>
          <a:chOff x="0" y="0"/>
          <a:chExt cx="0" cy="0"/>
        </a:xfrm>
      </p:grpSpPr>
      <p:sp>
        <p:nvSpPr>
          <p:cNvPr id="68" name="Google Shape;68;p14"/>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0" name="Google Shape;70;p14"/>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71" name="Google Shape;71;p14"/>
          <p:cNvSpPr txBox="1"/>
          <p:nvPr>
            <p:ph idx="2" type="body"/>
          </p:nvPr>
        </p:nvSpPr>
        <p:spPr>
          <a:xfrm>
            <a:off x="5131069" y="1852125"/>
            <a:ext cx="3600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72" name="Google Shape;72;p1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 Gold">
  <p:cSld name="TITLE_AND_TWO_COLUMNS_1_1_1">
    <p:bg>
      <p:bgPr>
        <a:solidFill>
          <a:schemeClr val="accent3"/>
        </a:solidFill>
      </p:bgPr>
    </p:bg>
    <p:spTree>
      <p:nvGrpSpPr>
        <p:cNvPr id="73" name="Shape 73"/>
        <p:cNvGrpSpPr/>
        <p:nvPr/>
      </p:nvGrpSpPr>
      <p:grpSpPr>
        <a:xfrm>
          <a:off x="0" y="0"/>
          <a:ext cx="0" cy="0"/>
          <a:chOff x="0" y="0"/>
          <a:chExt cx="0" cy="0"/>
        </a:xfrm>
      </p:grpSpPr>
      <p:sp>
        <p:nvSpPr>
          <p:cNvPr id="74" name="Google Shape;74;p15"/>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6" name="Google Shape;76;p15"/>
          <p:cNvSpPr txBox="1"/>
          <p:nvPr>
            <p:ph idx="1" type="body"/>
          </p:nvPr>
        </p:nvSpPr>
        <p:spPr>
          <a:xfrm>
            <a:off x="397575"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7" name="Google Shape;77;p15"/>
          <p:cNvSpPr txBox="1"/>
          <p:nvPr>
            <p:ph idx="2" type="body"/>
          </p:nvPr>
        </p:nvSpPr>
        <p:spPr>
          <a:xfrm>
            <a:off x="3226491"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8" name="Google Shape;78;p15"/>
          <p:cNvSpPr txBox="1"/>
          <p:nvPr>
            <p:ph idx="3" type="body"/>
          </p:nvPr>
        </p:nvSpPr>
        <p:spPr>
          <a:xfrm>
            <a:off x="6055408"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79" name="Google Shape;79;p1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old">
  <p:cSld name="TITLE_ONLY_1_1">
    <p:bg>
      <p:bgPr>
        <a:solidFill>
          <a:schemeClr val="accent3"/>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457200" y="428569"/>
            <a:ext cx="8229600" cy="5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82" name="Google Shape;82;p16"/>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 Gold">
  <p:cSld name="CAPTION_ONLY_1_1">
    <p:bg>
      <p:bgPr>
        <a:solidFill>
          <a:schemeClr val="accent3"/>
        </a:solidFill>
      </p:bgPr>
    </p:bg>
    <p:spTree>
      <p:nvGrpSpPr>
        <p:cNvPr id="84" name="Shape 84"/>
        <p:cNvGrpSpPr/>
        <p:nvPr/>
      </p:nvGrpSpPr>
      <p:grpSpPr>
        <a:xfrm>
          <a:off x="0" y="0"/>
          <a:ext cx="0" cy="0"/>
          <a:chOff x="0" y="0"/>
          <a:chExt cx="0" cy="0"/>
        </a:xfrm>
      </p:grpSpPr>
      <p:sp>
        <p:nvSpPr>
          <p:cNvPr id="85" name="Google Shape;85;p17"/>
          <p:cNvSpPr txBox="1"/>
          <p:nvPr>
            <p:ph idx="1" type="body"/>
          </p:nvPr>
        </p:nvSpPr>
        <p:spPr>
          <a:xfrm>
            <a:off x="588700" y="4406306"/>
            <a:ext cx="7966500" cy="278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86" name="Google Shape;86;p17"/>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old">
  <p:cSld name="BLANK_1_1">
    <p:bg>
      <p:bgPr>
        <a:solidFill>
          <a:schemeClr val="accent3"/>
        </a:solidFill>
      </p:bgPr>
    </p:bg>
    <p:spTree>
      <p:nvGrpSpPr>
        <p:cNvPr id="88" name="Shape 88"/>
        <p:cNvGrpSpPr/>
        <p:nvPr/>
      </p:nvGrpSpPr>
      <p:grpSpPr>
        <a:xfrm>
          <a:off x="0" y="0"/>
          <a:ext cx="0" cy="0"/>
          <a:chOff x="0" y="0"/>
          <a:chExt cx="0" cy="0"/>
        </a:xfrm>
      </p:grpSpPr>
      <p:sp>
        <p:nvSpPr>
          <p:cNvPr id="89" name="Google Shape;89;p1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Teal">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 name="Google Shape;14;p3"/>
          <p:cNvSpPr txBox="1"/>
          <p:nvPr>
            <p:ph idx="1" type="subTitle"/>
          </p:nvPr>
        </p:nvSpPr>
        <p:spPr>
          <a:xfrm>
            <a:off x="634075" y="3646444"/>
            <a:ext cx="6093600" cy="8193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p:txBody>
      </p:sp>
      <p:sp>
        <p:nvSpPr>
          <p:cNvPr id="15" name="Google Shape;15;p3"/>
          <p:cNvSpPr/>
          <p:nvPr/>
        </p:nvSpPr>
        <p:spPr>
          <a:xfrm>
            <a:off x="634075" y="32079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 Gold">
  <p:cSld name="TITLE_1_3_1">
    <p:bg>
      <p:bgPr>
        <a:solidFill>
          <a:schemeClr val="accent3"/>
        </a:solidFill>
      </p:bgPr>
    </p:bg>
    <p:spTree>
      <p:nvGrpSpPr>
        <p:cNvPr id="17" name="Shape 17"/>
        <p:cNvGrpSpPr/>
        <p:nvPr/>
      </p:nvGrpSpPr>
      <p:grpSpPr>
        <a:xfrm>
          <a:off x="0" y="0"/>
          <a:ext cx="0" cy="0"/>
          <a:chOff x="0" y="0"/>
          <a:chExt cx="0" cy="0"/>
        </a:xfrm>
      </p:grpSpPr>
      <p:sp>
        <p:nvSpPr>
          <p:cNvPr id="18" name="Google Shape;18;p4"/>
          <p:cNvSpPr txBox="1"/>
          <p:nvPr>
            <p:ph type="ctrTitle"/>
          </p:nvPr>
        </p:nvSpPr>
        <p:spPr>
          <a:xfrm>
            <a:off x="565775" y="1583344"/>
            <a:ext cx="60093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4"/>
          <p:cNvSpPr txBox="1"/>
          <p:nvPr>
            <p:ph idx="1" type="subTitle"/>
          </p:nvPr>
        </p:nvSpPr>
        <p:spPr>
          <a:xfrm>
            <a:off x="481675" y="3494044"/>
            <a:ext cx="6093600" cy="8193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p:txBody>
      </p:sp>
      <p:sp>
        <p:nvSpPr>
          <p:cNvPr id="20" name="Google Shape;20;p4"/>
          <p:cNvSpPr/>
          <p:nvPr/>
        </p:nvSpPr>
        <p:spPr>
          <a:xfrm>
            <a:off x="581050" y="3055519"/>
            <a:ext cx="60168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Teal">
  <p:cSld name="TITLE_1_1">
    <p:spTree>
      <p:nvGrpSpPr>
        <p:cNvPr id="22" name="Shape 22"/>
        <p:cNvGrpSpPr/>
        <p:nvPr/>
      </p:nvGrpSpPr>
      <p:grpSpPr>
        <a:xfrm>
          <a:off x="0" y="0"/>
          <a:ext cx="0" cy="0"/>
          <a:chOff x="0" y="0"/>
          <a:chExt cx="0" cy="0"/>
        </a:xfrm>
      </p:grpSpPr>
      <p:sp>
        <p:nvSpPr>
          <p:cNvPr id="23" name="Google Shape;23;p5"/>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lvl1pPr indent="-355600" lvl="0" marL="457200" rtl="0" algn="ctr">
              <a:spcBef>
                <a:spcPts val="600"/>
              </a:spcBef>
              <a:spcAft>
                <a:spcPts val="0"/>
              </a:spcAft>
              <a:buSzPts val="2000"/>
              <a:buChar char="○"/>
              <a:defRPr i="1"/>
            </a:lvl1pPr>
            <a:lvl2pPr indent="-355600" lvl="1" marL="914400" rtl="0" algn="ctr">
              <a:spcBef>
                <a:spcPts val="0"/>
              </a:spcBef>
              <a:spcAft>
                <a:spcPts val="0"/>
              </a:spcAft>
              <a:buSzPts val="2000"/>
              <a:buChar char="●"/>
              <a:defRPr i="1"/>
            </a:lvl2pPr>
            <a:lvl3pPr indent="-355600" lvl="2" marL="1371600" rtl="0" algn="ctr">
              <a:spcBef>
                <a:spcPts val="0"/>
              </a:spcBef>
              <a:spcAft>
                <a:spcPts val="0"/>
              </a:spcAft>
              <a:buSzPts val="2000"/>
              <a:buChar char="■"/>
              <a:defRPr i="1"/>
            </a:lvl3pPr>
            <a:lvl4pPr indent="-355600" lvl="3" marL="1828800" rtl="0" algn="ctr">
              <a:spcBef>
                <a:spcPts val="0"/>
              </a:spcBef>
              <a:spcAft>
                <a:spcPts val="0"/>
              </a:spcAft>
              <a:buSzPts val="2000"/>
              <a:buChar char="●"/>
              <a:defRPr i="1"/>
            </a:lvl4pPr>
            <a:lvl5pPr indent="-355600" lvl="4" marL="2286000" rtl="0" algn="ctr">
              <a:spcBef>
                <a:spcPts val="0"/>
              </a:spcBef>
              <a:spcAft>
                <a:spcPts val="0"/>
              </a:spcAft>
              <a:buSzPts val="2000"/>
              <a:buChar char="○"/>
              <a:defRPr i="1"/>
            </a:lvl5pPr>
            <a:lvl6pPr indent="-355600" lvl="5" marL="2743200" rtl="0" algn="ctr">
              <a:spcBef>
                <a:spcPts val="0"/>
              </a:spcBef>
              <a:spcAft>
                <a:spcPts val="0"/>
              </a:spcAft>
              <a:buSzPts val="2000"/>
              <a:buChar char="■"/>
              <a:defRPr i="1"/>
            </a:lvl6pPr>
            <a:lvl7pPr indent="-355600" lvl="6" marL="3200400" rtl="0" algn="ctr">
              <a:spcBef>
                <a:spcPts val="0"/>
              </a:spcBef>
              <a:spcAft>
                <a:spcPts val="0"/>
              </a:spcAft>
              <a:buSzPts val="2000"/>
              <a:buChar char="●"/>
              <a:defRPr i="1"/>
            </a:lvl7pPr>
            <a:lvl8pPr indent="-355600" lvl="7" marL="3657600" rtl="0" algn="ctr">
              <a:spcBef>
                <a:spcPts val="0"/>
              </a:spcBef>
              <a:spcAft>
                <a:spcPts val="0"/>
              </a:spcAft>
              <a:buSzPts val="2000"/>
              <a:buChar char="○"/>
              <a:defRPr i="1"/>
            </a:lvl8pPr>
            <a:lvl9pPr indent="-355600" lvl="8" marL="4114800" rtl="0" algn="ctr">
              <a:spcBef>
                <a:spcPts val="0"/>
              </a:spcBef>
              <a:spcAft>
                <a:spcPts val="0"/>
              </a:spcAft>
              <a:buSzPts val="2000"/>
              <a:buChar char="■"/>
              <a:defRPr i="1"/>
            </a:lvl9pPr>
          </a:lstStyle>
          <a:p/>
        </p:txBody>
      </p:sp>
      <p:sp>
        <p:nvSpPr>
          <p:cNvPr id="24" name="Google Shape;24;p5"/>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rgbClr val="FFFFFF"/>
                </a:solidFill>
                <a:latin typeface="Times New Roman"/>
                <a:ea typeface="Times New Roman"/>
                <a:cs typeface="Times New Roman"/>
                <a:sym typeface="Times New Roman"/>
              </a:rPr>
              <a:t>“</a:t>
            </a:r>
            <a:endParaRPr b="1" sz="9600">
              <a:solidFill>
                <a:srgbClr val="FFFFFF"/>
              </a:solidFill>
              <a:latin typeface="Times New Roman"/>
              <a:ea typeface="Times New Roman"/>
              <a:cs typeface="Times New Roman"/>
              <a:sym typeface="Times New Roman"/>
            </a:endParaRPr>
          </a:p>
        </p:txBody>
      </p:sp>
      <p:sp>
        <p:nvSpPr>
          <p:cNvPr id="25" name="Google Shape;25;p5"/>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old">
  <p:cSld name="TITLE_1_1_1_1">
    <p:bg>
      <p:bgPr>
        <a:solidFill>
          <a:schemeClr val="accent3"/>
        </a:solidFill>
      </p:bgPr>
    </p:bg>
    <p:spTree>
      <p:nvGrpSpPr>
        <p:cNvPr id="28" name="Shape 28"/>
        <p:cNvGrpSpPr/>
        <p:nvPr/>
      </p:nvGrpSpPr>
      <p:grpSpPr>
        <a:xfrm>
          <a:off x="0" y="0"/>
          <a:ext cx="0" cy="0"/>
          <a:chOff x="0" y="0"/>
          <a:chExt cx="0" cy="0"/>
        </a:xfrm>
      </p:grpSpPr>
      <p:sp>
        <p:nvSpPr>
          <p:cNvPr id="29" name="Google Shape;29;p6"/>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lvl1pPr indent="-355600" lvl="0" marL="457200" rtl="0" algn="ctr">
              <a:spcBef>
                <a:spcPts val="600"/>
              </a:spcBef>
              <a:spcAft>
                <a:spcPts val="0"/>
              </a:spcAft>
              <a:buSzPts val="2000"/>
              <a:buChar char="○"/>
              <a:defRPr i="1"/>
            </a:lvl1pPr>
            <a:lvl2pPr indent="-355600" lvl="1" marL="914400" rtl="0" algn="ctr">
              <a:spcBef>
                <a:spcPts val="0"/>
              </a:spcBef>
              <a:spcAft>
                <a:spcPts val="0"/>
              </a:spcAft>
              <a:buSzPts val="2000"/>
              <a:buChar char="●"/>
              <a:defRPr i="1"/>
            </a:lvl2pPr>
            <a:lvl3pPr indent="-355600" lvl="2" marL="1371600" rtl="0" algn="ctr">
              <a:spcBef>
                <a:spcPts val="0"/>
              </a:spcBef>
              <a:spcAft>
                <a:spcPts val="0"/>
              </a:spcAft>
              <a:buSzPts val="2000"/>
              <a:buChar char="■"/>
              <a:defRPr i="1"/>
            </a:lvl3pPr>
            <a:lvl4pPr indent="-355600" lvl="3" marL="1828800" rtl="0" algn="ctr">
              <a:spcBef>
                <a:spcPts val="0"/>
              </a:spcBef>
              <a:spcAft>
                <a:spcPts val="0"/>
              </a:spcAft>
              <a:buSzPts val="2000"/>
              <a:buChar char="●"/>
              <a:defRPr i="1"/>
            </a:lvl4pPr>
            <a:lvl5pPr indent="-355600" lvl="4" marL="2286000" rtl="0" algn="ctr">
              <a:spcBef>
                <a:spcPts val="0"/>
              </a:spcBef>
              <a:spcAft>
                <a:spcPts val="0"/>
              </a:spcAft>
              <a:buSzPts val="2000"/>
              <a:buChar char="○"/>
              <a:defRPr i="1"/>
            </a:lvl5pPr>
            <a:lvl6pPr indent="-355600" lvl="5" marL="2743200" rtl="0" algn="ctr">
              <a:spcBef>
                <a:spcPts val="0"/>
              </a:spcBef>
              <a:spcAft>
                <a:spcPts val="0"/>
              </a:spcAft>
              <a:buSzPts val="2000"/>
              <a:buChar char="■"/>
              <a:defRPr i="1"/>
            </a:lvl6pPr>
            <a:lvl7pPr indent="-355600" lvl="6" marL="3200400" rtl="0" algn="ctr">
              <a:spcBef>
                <a:spcPts val="0"/>
              </a:spcBef>
              <a:spcAft>
                <a:spcPts val="0"/>
              </a:spcAft>
              <a:buSzPts val="2000"/>
              <a:buChar char="●"/>
              <a:defRPr i="1"/>
            </a:lvl7pPr>
            <a:lvl8pPr indent="-355600" lvl="7" marL="3657600" rtl="0" algn="ctr">
              <a:spcBef>
                <a:spcPts val="0"/>
              </a:spcBef>
              <a:spcAft>
                <a:spcPts val="0"/>
              </a:spcAft>
              <a:buSzPts val="2000"/>
              <a:buChar char="○"/>
              <a:defRPr i="1"/>
            </a:lvl8pPr>
            <a:lvl9pPr indent="-355600" lvl="8" marL="4114800" rtl="0" algn="ctr">
              <a:spcBef>
                <a:spcPts val="0"/>
              </a:spcBef>
              <a:spcAft>
                <a:spcPts val="0"/>
              </a:spcAft>
              <a:buSzPts val="2000"/>
              <a:buChar char="■"/>
              <a:defRPr i="1"/>
            </a:lvl9pPr>
          </a:lstStyle>
          <a:p/>
        </p:txBody>
      </p:sp>
      <p:sp>
        <p:nvSpPr>
          <p:cNvPr id="30" name="Google Shape;30;p6"/>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600">
                <a:solidFill>
                  <a:schemeClr val="lt1"/>
                </a:solidFill>
                <a:latin typeface="Times New Roman"/>
                <a:ea typeface="Times New Roman"/>
                <a:cs typeface="Times New Roman"/>
                <a:sym typeface="Times New Roman"/>
              </a:rPr>
              <a:t>“</a:t>
            </a:r>
            <a:endParaRPr b="1" sz="9600">
              <a:solidFill>
                <a:schemeClr val="lt1"/>
              </a:solidFill>
              <a:latin typeface="Times New Roman"/>
              <a:ea typeface="Times New Roman"/>
              <a:cs typeface="Times New Roman"/>
              <a:sym typeface="Times New Roman"/>
            </a:endParaRPr>
          </a:p>
        </p:txBody>
      </p:sp>
      <p:sp>
        <p:nvSpPr>
          <p:cNvPr id="31" name="Google Shape;31;p6"/>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4" name="Shape 34"/>
        <p:cNvGrpSpPr/>
        <p:nvPr/>
      </p:nvGrpSpPr>
      <p:grpSpPr>
        <a:xfrm>
          <a:off x="0" y="0"/>
          <a:ext cx="0" cy="0"/>
          <a:chOff x="0" y="0"/>
          <a:chExt cx="0" cy="0"/>
        </a:xfrm>
      </p:grpSpPr>
      <p:sp>
        <p:nvSpPr>
          <p:cNvPr id="35" name="Google Shape;35;p7"/>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61950" y="1880794"/>
            <a:ext cx="8020200" cy="2815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37" name="Google Shape;37;p7"/>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9" name="Shape 39"/>
        <p:cNvGrpSpPr/>
        <p:nvPr/>
      </p:nvGrpSpPr>
      <p:grpSpPr>
        <a:xfrm>
          <a:off x="0" y="0"/>
          <a:ext cx="0" cy="0"/>
          <a:chOff x="0" y="0"/>
          <a:chExt cx="0" cy="0"/>
        </a:xfrm>
      </p:grpSpPr>
      <p:sp>
        <p:nvSpPr>
          <p:cNvPr id="40" name="Google Shape;40;p8"/>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 name="Google Shape;42;p8"/>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43" name="Google Shape;43;p8"/>
          <p:cNvSpPr txBox="1"/>
          <p:nvPr>
            <p:ph idx="2" type="body"/>
          </p:nvPr>
        </p:nvSpPr>
        <p:spPr>
          <a:xfrm>
            <a:off x="5131069" y="1852125"/>
            <a:ext cx="3600000" cy="3073800"/>
          </a:xfrm>
          <a:prstGeom prst="rect">
            <a:avLst/>
          </a:prstGeom>
        </p:spPr>
        <p:txBody>
          <a:bodyPr anchorCtr="0" anchor="t" bIns="91425" lIns="91425" spcFirstLastPara="1" rIns="91425" wrap="square" tIns="91425">
            <a:noAutofit/>
          </a:bodyPr>
          <a:lstStyle>
            <a:lvl1pPr indent="-342900" lvl="0" marL="457200" rtl="0">
              <a:lnSpc>
                <a:spcPct val="115000"/>
              </a:lnSpc>
              <a:spcBef>
                <a:spcPts val="60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
        <p:nvSpPr>
          <p:cNvPr id="44" name="Google Shape;44;p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5" name="Shape 45"/>
        <p:cNvGrpSpPr/>
        <p:nvPr/>
      </p:nvGrpSpPr>
      <p:grpSpPr>
        <a:xfrm>
          <a:off x="0" y="0"/>
          <a:ext cx="0" cy="0"/>
          <a:chOff x="0" y="0"/>
          <a:chExt cx="0" cy="0"/>
        </a:xfrm>
      </p:grpSpPr>
      <p:sp>
        <p:nvSpPr>
          <p:cNvPr id="46" name="Google Shape;46;p9"/>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9"/>
          <p:cNvSpPr txBox="1"/>
          <p:nvPr>
            <p:ph idx="1" type="body"/>
          </p:nvPr>
        </p:nvSpPr>
        <p:spPr>
          <a:xfrm>
            <a:off x="397575"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48" name="Google Shape;48;p9"/>
          <p:cNvSpPr txBox="1"/>
          <p:nvPr>
            <p:ph idx="2" type="body"/>
          </p:nvPr>
        </p:nvSpPr>
        <p:spPr>
          <a:xfrm>
            <a:off x="3226491"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49" name="Google Shape;49;p9"/>
          <p:cNvSpPr txBox="1"/>
          <p:nvPr>
            <p:ph idx="3" type="body"/>
          </p:nvPr>
        </p:nvSpPr>
        <p:spPr>
          <a:xfrm>
            <a:off x="6055408" y="1846388"/>
            <a:ext cx="2691000" cy="2838300"/>
          </a:xfrm>
          <a:prstGeom prst="rect">
            <a:avLst/>
          </a:prstGeom>
        </p:spPr>
        <p:txBody>
          <a:bodyPr anchorCtr="0" anchor="t" bIns="91425" lIns="91425" spcFirstLastPara="1" rIns="91425" wrap="square" tIns="91425">
            <a:noAutofit/>
          </a:bodyPr>
          <a:lstStyle>
            <a:lvl1pPr indent="-330200" lvl="0" marL="457200" rtl="0">
              <a:lnSpc>
                <a:spcPct val="115000"/>
              </a:lnSpc>
              <a:spcBef>
                <a:spcPts val="600"/>
              </a:spcBef>
              <a:spcAft>
                <a:spcPts val="0"/>
              </a:spcAft>
              <a:buSzPts val="1600"/>
              <a:buChar char="○"/>
              <a:defRPr sz="1600"/>
            </a:lvl1pPr>
            <a:lvl2pPr indent="-330200" lvl="1" marL="914400" rtl="0">
              <a:lnSpc>
                <a:spcPct val="115000"/>
              </a:lnSpc>
              <a:spcBef>
                <a:spcPts val="0"/>
              </a:spcBef>
              <a:spcAft>
                <a:spcPts val="0"/>
              </a:spcAft>
              <a:buSzPts val="1600"/>
              <a:buChar char="●"/>
              <a:defRPr sz="1600"/>
            </a:lvl2pPr>
            <a:lvl3pPr indent="-330200" lvl="2" marL="1371600" rtl="0">
              <a:lnSpc>
                <a:spcPct val="115000"/>
              </a:lnSpc>
              <a:spcBef>
                <a:spcPts val="0"/>
              </a:spcBef>
              <a:spcAft>
                <a:spcPts val="0"/>
              </a:spcAft>
              <a:buSzPts val="1600"/>
              <a:buChar char="■"/>
              <a:defRPr sz="1600"/>
            </a:lvl3pPr>
            <a:lvl4pPr indent="-330200" lvl="3" marL="1828800" rtl="0">
              <a:lnSpc>
                <a:spcPct val="115000"/>
              </a:lnSpc>
              <a:spcBef>
                <a:spcPts val="0"/>
              </a:spcBef>
              <a:spcAft>
                <a:spcPts val="0"/>
              </a:spcAft>
              <a:buSzPts val="1600"/>
              <a:buChar char="●"/>
              <a:defRPr sz="1600"/>
            </a:lvl4pPr>
            <a:lvl5pPr indent="-330200" lvl="4" marL="2286000" rtl="0">
              <a:lnSpc>
                <a:spcPct val="115000"/>
              </a:lnSpc>
              <a:spcBef>
                <a:spcPts val="0"/>
              </a:spcBef>
              <a:spcAft>
                <a:spcPts val="0"/>
              </a:spcAft>
              <a:buSzPts val="1600"/>
              <a:buChar char="○"/>
              <a:defRPr sz="1600"/>
            </a:lvl5pPr>
            <a:lvl6pPr indent="-330200" lvl="5" marL="2743200" rtl="0">
              <a:lnSpc>
                <a:spcPct val="115000"/>
              </a:lnSpc>
              <a:spcBef>
                <a:spcPts val="0"/>
              </a:spcBef>
              <a:spcAft>
                <a:spcPts val="0"/>
              </a:spcAft>
              <a:buSzPts val="1600"/>
              <a:buChar char="■"/>
              <a:defRPr sz="1600"/>
            </a:lvl6pPr>
            <a:lvl7pPr indent="-330200" lvl="6" marL="3200400" rtl="0">
              <a:lnSpc>
                <a:spcPct val="115000"/>
              </a:lnSpc>
              <a:spcBef>
                <a:spcPts val="0"/>
              </a:spcBef>
              <a:spcAft>
                <a:spcPts val="0"/>
              </a:spcAft>
              <a:buSzPts val="1600"/>
              <a:buChar char="●"/>
              <a:defRPr sz="1600"/>
            </a:lvl7pPr>
            <a:lvl8pPr indent="-330200" lvl="7" marL="3657600" rtl="0">
              <a:lnSpc>
                <a:spcPct val="115000"/>
              </a:lnSpc>
              <a:spcBef>
                <a:spcPts val="0"/>
              </a:spcBef>
              <a:spcAft>
                <a:spcPts val="0"/>
              </a:spcAft>
              <a:buSzPts val="1600"/>
              <a:buChar char="○"/>
              <a:defRPr sz="1600"/>
            </a:lvl8pPr>
            <a:lvl9pPr indent="-330200" lvl="8" marL="4114800" rtl="0">
              <a:lnSpc>
                <a:spcPct val="115000"/>
              </a:lnSpc>
              <a:spcBef>
                <a:spcPts val="0"/>
              </a:spcBef>
              <a:spcAft>
                <a:spcPts val="0"/>
              </a:spcAft>
              <a:buSzPts val="1600"/>
              <a:buChar char="■"/>
              <a:defRPr sz="1600"/>
            </a:lvl9pPr>
          </a:lstStyle>
          <a:p/>
        </p:txBody>
      </p:sp>
      <p:sp>
        <p:nvSpPr>
          <p:cNvPr id="50" name="Google Shape;50;p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9"/>
          <p:cNvSpPr/>
          <p:nvPr/>
        </p:nvSpPr>
        <p:spPr>
          <a:xfrm>
            <a:off x="0" y="1069462"/>
            <a:ext cx="412800" cy="2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0"/>
          <p:cNvSpPr txBox="1"/>
          <p:nvPr>
            <p:ph type="title"/>
          </p:nvPr>
        </p:nvSpPr>
        <p:spPr>
          <a:xfrm>
            <a:off x="457200" y="428569"/>
            <a:ext cx="8229600" cy="573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54" name="Google Shape;54;p10"/>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47620"/>
            <a:ext cx="8229600" cy="10719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1pPr>
            <a:lvl2pPr lvl="1"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2pPr>
            <a:lvl3pPr lvl="2"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3pPr>
            <a:lvl4pPr lvl="3"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4pPr>
            <a:lvl5pPr lvl="4"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5pPr>
            <a:lvl6pPr lvl="5"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6pPr>
            <a:lvl7pPr lvl="6"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7pPr>
            <a:lvl8pPr lvl="7"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8pPr>
            <a:lvl9pPr lvl="8" rtl="0">
              <a:spcBef>
                <a:spcPts val="0"/>
              </a:spcBef>
              <a:spcAft>
                <a:spcPts val="0"/>
              </a:spcAft>
              <a:buClr>
                <a:schemeClr val="lt1"/>
              </a:buClr>
              <a:buSzPts val="3200"/>
              <a:buFont typeface="Montserrat"/>
              <a:buNone/>
              <a:defRPr b="1" sz="32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561950" y="1880794"/>
            <a:ext cx="8020200" cy="28152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1pPr>
            <a:lvl2pPr indent="-355600" lvl="1" marL="9144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2pPr>
            <a:lvl3pPr indent="-355600" lvl="2" marL="13716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3pPr>
            <a:lvl4pPr indent="-355600" lvl="3" marL="18288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4pPr>
            <a:lvl5pPr indent="-355600" lvl="4" marL="22860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5pPr>
            <a:lvl6pPr indent="-355600" lvl="5" marL="27432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6pPr>
            <a:lvl7pPr indent="-355600" lvl="6" marL="32004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7pPr>
            <a:lvl8pPr indent="-355600" lvl="7" marL="36576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8pPr>
            <a:lvl9pPr indent="-355600" lvl="8" marL="4114800" rtl="0">
              <a:spcBef>
                <a:spcPts val="0"/>
              </a:spcBef>
              <a:spcAft>
                <a:spcPts val="0"/>
              </a:spcAft>
              <a:buClr>
                <a:schemeClr val="lt1"/>
              </a:buClr>
              <a:buSzPts val="2000"/>
              <a:buFont typeface="Open Sans"/>
              <a:buChar char="■"/>
              <a:defRPr sz="2000">
                <a:solidFill>
                  <a:schemeClr val="lt1"/>
                </a:solidFill>
                <a:latin typeface="Open Sans"/>
                <a:ea typeface="Open Sans"/>
                <a:cs typeface="Open Sans"/>
                <a:sym typeface="Open Sans"/>
              </a:defRPr>
            </a:lvl9pPr>
          </a:lstStyle>
          <a:p/>
        </p:txBody>
      </p:sp>
      <p:sp>
        <p:nvSpPr>
          <p:cNvPr id="8" name="Google Shape;8;p1"/>
          <p:cNvSpPr txBox="1"/>
          <p:nvPr>
            <p:ph idx="12" type="sldNum"/>
          </p:nvPr>
        </p:nvSpPr>
        <p:spPr>
          <a:xfrm>
            <a:off x="8556775" y="4777350"/>
            <a:ext cx="548700" cy="290100"/>
          </a:xfrm>
          <a:prstGeom prst="rect">
            <a:avLst/>
          </a:prstGeom>
          <a:noFill/>
          <a:ln>
            <a:noFill/>
          </a:ln>
        </p:spPr>
        <p:txBody>
          <a:bodyPr anchorCtr="0" anchor="t" bIns="91425" lIns="91425" spcFirstLastPara="1" rIns="91425" wrap="square" tIns="91425">
            <a:noAutofit/>
          </a:bodyPr>
          <a:lstStyle>
            <a:lvl1pPr lvl="0" rtl="0" algn="r">
              <a:buNone/>
              <a:defRPr sz="1100">
                <a:solidFill>
                  <a:schemeClr val="lt1"/>
                </a:solidFill>
                <a:latin typeface="Montserrat"/>
                <a:ea typeface="Montserrat"/>
                <a:cs typeface="Montserrat"/>
                <a:sym typeface="Montserrat"/>
              </a:defRPr>
            </a:lvl1pPr>
            <a:lvl2pPr lvl="1" rtl="0" algn="r">
              <a:buNone/>
              <a:defRPr sz="1100">
                <a:solidFill>
                  <a:schemeClr val="lt1"/>
                </a:solidFill>
                <a:latin typeface="Montserrat"/>
                <a:ea typeface="Montserrat"/>
                <a:cs typeface="Montserrat"/>
                <a:sym typeface="Montserrat"/>
              </a:defRPr>
            </a:lvl2pPr>
            <a:lvl3pPr lvl="2" rtl="0" algn="r">
              <a:buNone/>
              <a:defRPr sz="1100">
                <a:solidFill>
                  <a:schemeClr val="lt1"/>
                </a:solidFill>
                <a:latin typeface="Montserrat"/>
                <a:ea typeface="Montserrat"/>
                <a:cs typeface="Montserrat"/>
                <a:sym typeface="Montserrat"/>
              </a:defRPr>
            </a:lvl3pPr>
            <a:lvl4pPr lvl="3" rtl="0" algn="r">
              <a:buNone/>
              <a:defRPr sz="1100">
                <a:solidFill>
                  <a:schemeClr val="lt1"/>
                </a:solidFill>
                <a:latin typeface="Montserrat"/>
                <a:ea typeface="Montserrat"/>
                <a:cs typeface="Montserrat"/>
                <a:sym typeface="Montserrat"/>
              </a:defRPr>
            </a:lvl4pPr>
            <a:lvl5pPr lvl="4" rtl="0" algn="r">
              <a:buNone/>
              <a:defRPr sz="1100">
                <a:solidFill>
                  <a:schemeClr val="lt1"/>
                </a:solidFill>
                <a:latin typeface="Montserrat"/>
                <a:ea typeface="Montserrat"/>
                <a:cs typeface="Montserrat"/>
                <a:sym typeface="Montserrat"/>
              </a:defRPr>
            </a:lvl5pPr>
            <a:lvl6pPr lvl="5" rtl="0" algn="r">
              <a:buNone/>
              <a:defRPr sz="1100">
                <a:solidFill>
                  <a:schemeClr val="lt1"/>
                </a:solidFill>
                <a:latin typeface="Montserrat"/>
                <a:ea typeface="Montserrat"/>
                <a:cs typeface="Montserrat"/>
                <a:sym typeface="Montserrat"/>
              </a:defRPr>
            </a:lvl6pPr>
            <a:lvl7pPr lvl="6" rtl="0" algn="r">
              <a:buNone/>
              <a:defRPr sz="1100">
                <a:solidFill>
                  <a:schemeClr val="lt1"/>
                </a:solidFill>
                <a:latin typeface="Montserrat"/>
                <a:ea typeface="Montserrat"/>
                <a:cs typeface="Montserrat"/>
                <a:sym typeface="Montserrat"/>
              </a:defRPr>
            </a:lvl7pPr>
            <a:lvl8pPr lvl="7" rtl="0" algn="r">
              <a:buNone/>
              <a:defRPr sz="1100">
                <a:solidFill>
                  <a:schemeClr val="lt1"/>
                </a:solidFill>
                <a:latin typeface="Montserrat"/>
                <a:ea typeface="Montserrat"/>
                <a:cs typeface="Montserrat"/>
                <a:sym typeface="Montserrat"/>
              </a:defRPr>
            </a:lvl8pPr>
            <a:lvl9pPr lvl="8" rtl="0" algn="r">
              <a:buNone/>
              <a:defRPr sz="1100">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9.png"/><Relationship Id="rId8" Type="http://schemas.openxmlformats.org/officeDocument/2006/relationships/image" Target="../media/image7.png"/></Relationships>
</file>

<file path=ppt/slides/_rels/slide19.xml.rels><?xml version="1.0" encoding="UTF-8" standalone="yes"?><Relationships xmlns="http://schemas.openxmlformats.org/package/2006/relationships"><Relationship Id="rId10"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0.png"/><Relationship Id="rId9" Type="http://schemas.openxmlformats.org/officeDocument/2006/relationships/image" Target="../media/image32.png"/><Relationship Id="rId5" Type="http://schemas.openxmlformats.org/officeDocument/2006/relationships/image" Target="../media/image16.png"/><Relationship Id="rId6" Type="http://schemas.openxmlformats.org/officeDocument/2006/relationships/image" Target="../media/image25.png"/><Relationship Id="rId7" Type="http://schemas.openxmlformats.org/officeDocument/2006/relationships/image" Target="../media/image21.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www.robots.ox.ac.uk/~vgg/publications/2006/Nilsback06/nilsback06.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paper.ijcsns.org/07_book/201704/20170421.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www.robots.ox.ac.uk/~vgg/publications/2007/Nilsback07/nilsback07.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ctrTitle"/>
          </p:nvPr>
        </p:nvSpPr>
        <p:spPr>
          <a:xfrm>
            <a:off x="282350" y="1081624"/>
            <a:ext cx="6291000" cy="203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Flower </a:t>
            </a:r>
            <a:r>
              <a:rPr lang="en">
                <a:solidFill>
                  <a:schemeClr val="accent4"/>
                </a:solidFill>
              </a:rPr>
              <a:t>Species</a:t>
            </a:r>
            <a:r>
              <a:rPr lang="en"/>
              <a:t> </a:t>
            </a:r>
            <a:r>
              <a:rPr lang="en"/>
              <a:t>Classification</a:t>
            </a:r>
            <a:endParaRPr/>
          </a:p>
        </p:txBody>
      </p:sp>
      <p:sp>
        <p:nvSpPr>
          <p:cNvPr id="95" name="Google Shape;95;p19"/>
          <p:cNvSpPr txBox="1"/>
          <p:nvPr/>
        </p:nvSpPr>
        <p:spPr>
          <a:xfrm>
            <a:off x="425750" y="3187375"/>
            <a:ext cx="6627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Montserrat"/>
                <a:ea typeface="Montserrat"/>
                <a:cs typeface="Montserrat"/>
                <a:sym typeface="Montserrat"/>
              </a:rPr>
              <a:t>Roll No. 1901154</a:t>
            </a:r>
            <a:endParaRPr sz="20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2000">
                <a:solidFill>
                  <a:schemeClr val="lt1"/>
                </a:solidFill>
                <a:latin typeface="Montserrat"/>
                <a:ea typeface="Montserrat"/>
                <a:cs typeface="Montserrat"/>
                <a:sym typeface="Montserrat"/>
              </a:rPr>
              <a:t>Name: Rahul Soni</a:t>
            </a:r>
            <a:endParaRPr sz="20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457200" y="387197"/>
            <a:ext cx="8229600" cy="56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4"/>
                </a:solidFill>
              </a:rPr>
              <a:t>Features are the information or list of numbers that are extracted from an image . These are real valued numbers (integers, float or </a:t>
            </a:r>
            <a:r>
              <a:rPr lang="en" sz="1500">
                <a:solidFill>
                  <a:schemeClr val="accent4"/>
                </a:solidFill>
              </a:rPr>
              <a:t>binary</a:t>
            </a:r>
            <a:r>
              <a:rPr lang="en" sz="1500">
                <a:solidFill>
                  <a:schemeClr val="accent4"/>
                </a:solidFill>
              </a:rPr>
              <a:t>). There are many features but in case of flower images are listed below</a:t>
            </a:r>
            <a:endParaRPr sz="1500">
              <a:solidFill>
                <a:schemeClr val="accent4"/>
              </a:solidFill>
            </a:endParaRPr>
          </a:p>
        </p:txBody>
      </p:sp>
      <p:sp>
        <p:nvSpPr>
          <p:cNvPr id="154" name="Google Shape;154;p28"/>
          <p:cNvSpPr txBox="1"/>
          <p:nvPr>
            <p:ph idx="1" type="body"/>
          </p:nvPr>
        </p:nvSpPr>
        <p:spPr>
          <a:xfrm>
            <a:off x="457200" y="1076925"/>
            <a:ext cx="3964200" cy="503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Global Feature Descriptors</a:t>
            </a:r>
            <a:endParaRPr b="1">
              <a:solidFill>
                <a:schemeClr val="accent4"/>
              </a:solidFill>
            </a:endParaRPr>
          </a:p>
          <a:p>
            <a:pPr indent="0" lvl="0" marL="0" rtl="0" algn="l">
              <a:spcBef>
                <a:spcPts val="600"/>
              </a:spcBef>
              <a:spcAft>
                <a:spcPts val="0"/>
              </a:spcAft>
              <a:buNone/>
            </a:pPr>
            <a:r>
              <a:rPr b="1" lang="en" sz="1300">
                <a:solidFill>
                  <a:schemeClr val="dk1"/>
                </a:solidFill>
              </a:rPr>
              <a:t>These are the feature descriptors that quantifies the image globally. Some common among them are: </a:t>
            </a:r>
            <a:endParaRPr b="1" sz="1300">
              <a:solidFill>
                <a:schemeClr val="dk1"/>
              </a:solidFill>
            </a:endParaRPr>
          </a:p>
          <a:p>
            <a:pPr indent="-317500" lvl="0" marL="457200" rtl="0" algn="l">
              <a:spcBef>
                <a:spcPts val="600"/>
              </a:spcBef>
              <a:spcAft>
                <a:spcPts val="0"/>
              </a:spcAft>
              <a:buClr>
                <a:schemeClr val="accent4"/>
              </a:buClr>
              <a:buSzPts val="1400"/>
              <a:buChar char="○"/>
            </a:pPr>
            <a:r>
              <a:rPr lang="en" sz="1400">
                <a:solidFill>
                  <a:schemeClr val="accent4"/>
                </a:solidFill>
              </a:rPr>
              <a:t>Color</a:t>
            </a:r>
            <a:r>
              <a:rPr lang="en" sz="1400"/>
              <a:t> : Color channel Statistics (Mean, Standard Deviation) and histogram</a:t>
            </a:r>
            <a:endParaRPr sz="1400"/>
          </a:p>
          <a:p>
            <a:pPr indent="-317500" lvl="0" marL="457200" rtl="0" algn="l">
              <a:spcBef>
                <a:spcPts val="0"/>
              </a:spcBef>
              <a:spcAft>
                <a:spcPts val="0"/>
              </a:spcAft>
              <a:buClr>
                <a:schemeClr val="accent4"/>
              </a:buClr>
              <a:buSzPts val="1400"/>
              <a:buChar char="○"/>
            </a:pPr>
            <a:r>
              <a:rPr lang="en" sz="1400">
                <a:solidFill>
                  <a:schemeClr val="accent4"/>
                </a:solidFill>
              </a:rPr>
              <a:t>Shape</a:t>
            </a:r>
            <a:r>
              <a:rPr lang="en" sz="1400"/>
              <a:t>: Hu Moments, Zernike Moments</a:t>
            </a:r>
            <a:endParaRPr sz="1400"/>
          </a:p>
          <a:p>
            <a:pPr indent="-317500" lvl="0" marL="457200" rtl="0" algn="l">
              <a:spcBef>
                <a:spcPts val="0"/>
              </a:spcBef>
              <a:spcAft>
                <a:spcPts val="0"/>
              </a:spcAft>
              <a:buClr>
                <a:schemeClr val="accent4"/>
              </a:buClr>
              <a:buSzPts val="1400"/>
              <a:buChar char="○"/>
            </a:pPr>
            <a:r>
              <a:rPr lang="en" sz="1400">
                <a:solidFill>
                  <a:schemeClr val="accent4"/>
                </a:solidFill>
              </a:rPr>
              <a:t>Texture</a:t>
            </a:r>
            <a:r>
              <a:rPr lang="en" sz="1400"/>
              <a:t> : HaralickTexture, Local Binary Patterns</a:t>
            </a:r>
            <a:endParaRPr sz="1400"/>
          </a:p>
          <a:p>
            <a:pPr indent="0" lvl="0" marL="0" rtl="0" algn="l">
              <a:spcBef>
                <a:spcPts val="600"/>
              </a:spcBef>
              <a:spcAft>
                <a:spcPts val="0"/>
              </a:spcAft>
              <a:buNone/>
            </a:pPr>
            <a:r>
              <a:rPr lang="en"/>
              <a:t>Concatenating the above features a single global feature vector is formed.This approach is used in this project </a:t>
            </a:r>
            <a:endParaRPr/>
          </a:p>
          <a:p>
            <a:pPr indent="0" lvl="0" marL="457200" rtl="0" algn="l">
              <a:spcBef>
                <a:spcPts val="600"/>
              </a:spcBef>
              <a:spcAft>
                <a:spcPts val="0"/>
              </a:spcAft>
              <a:buNone/>
            </a:pPr>
            <a:r>
              <a:t/>
            </a:r>
            <a:endParaRPr/>
          </a:p>
        </p:txBody>
      </p:sp>
      <p:sp>
        <p:nvSpPr>
          <p:cNvPr id="155" name="Google Shape;155;p28"/>
          <p:cNvSpPr txBox="1"/>
          <p:nvPr>
            <p:ph idx="2" type="body"/>
          </p:nvPr>
        </p:nvSpPr>
        <p:spPr>
          <a:xfrm>
            <a:off x="4895779" y="1000263"/>
            <a:ext cx="3837900" cy="283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Local Features Descriptors</a:t>
            </a:r>
            <a:endParaRPr b="1">
              <a:solidFill>
                <a:schemeClr val="accent4"/>
              </a:solidFill>
            </a:endParaRPr>
          </a:p>
          <a:p>
            <a:pPr indent="0" lvl="0" marL="0" rtl="0" algn="l">
              <a:spcBef>
                <a:spcPts val="600"/>
              </a:spcBef>
              <a:spcAft>
                <a:spcPts val="0"/>
              </a:spcAft>
              <a:buNone/>
            </a:pPr>
            <a:r>
              <a:rPr b="1" lang="en" sz="1400">
                <a:solidFill>
                  <a:schemeClr val="dk1"/>
                </a:solidFill>
              </a:rPr>
              <a:t>There are the feature descriptors that quantifies the local regions of the image. Some of them are:</a:t>
            </a:r>
            <a:endParaRPr b="1" sz="1400">
              <a:solidFill>
                <a:schemeClr val="dk1"/>
              </a:solidFill>
            </a:endParaRPr>
          </a:p>
          <a:p>
            <a:pPr indent="-323850" lvl="0" marL="457200" rtl="0" algn="l">
              <a:spcBef>
                <a:spcPts val="600"/>
              </a:spcBef>
              <a:spcAft>
                <a:spcPts val="0"/>
              </a:spcAft>
              <a:buClr>
                <a:schemeClr val="accent4"/>
              </a:buClr>
              <a:buSzPts val="1500"/>
              <a:buChar char="○"/>
            </a:pPr>
            <a:r>
              <a:rPr lang="en" sz="1500">
                <a:solidFill>
                  <a:schemeClr val="accent4"/>
                </a:solidFill>
              </a:rPr>
              <a:t>SIFT</a:t>
            </a:r>
            <a:r>
              <a:rPr lang="en" sz="1500"/>
              <a:t> (Scale Invariant Feature Transform)</a:t>
            </a:r>
            <a:endParaRPr sz="1500"/>
          </a:p>
          <a:p>
            <a:pPr indent="-323850" lvl="0" marL="457200" rtl="0" algn="l">
              <a:spcBef>
                <a:spcPts val="0"/>
              </a:spcBef>
              <a:spcAft>
                <a:spcPts val="0"/>
              </a:spcAft>
              <a:buClr>
                <a:schemeClr val="accent4"/>
              </a:buClr>
              <a:buSzPts val="1500"/>
              <a:buChar char="○"/>
            </a:pPr>
            <a:r>
              <a:rPr lang="en" sz="1500">
                <a:solidFill>
                  <a:schemeClr val="accent4"/>
                </a:solidFill>
              </a:rPr>
              <a:t>SURF</a:t>
            </a:r>
            <a:r>
              <a:rPr lang="en" sz="1500"/>
              <a:t> (Speeded Up Robust Features)</a:t>
            </a:r>
            <a:endParaRPr sz="1500"/>
          </a:p>
          <a:p>
            <a:pPr indent="-323850" lvl="0" marL="457200" rtl="0" algn="l">
              <a:spcBef>
                <a:spcPts val="0"/>
              </a:spcBef>
              <a:spcAft>
                <a:spcPts val="0"/>
              </a:spcAft>
              <a:buClr>
                <a:schemeClr val="accent4"/>
              </a:buClr>
              <a:buSzPts val="1500"/>
              <a:buChar char="○"/>
            </a:pPr>
            <a:r>
              <a:rPr lang="en" sz="1500">
                <a:solidFill>
                  <a:schemeClr val="accent4"/>
                </a:solidFill>
              </a:rPr>
              <a:t>ORB</a:t>
            </a:r>
            <a:r>
              <a:rPr lang="en" sz="1500"/>
              <a:t> (Oriented Fast and Rotated BRIEF)</a:t>
            </a:r>
            <a:endParaRPr sz="1500"/>
          </a:p>
          <a:p>
            <a:pPr indent="-323850" lvl="0" marL="457200" rtl="0" algn="l">
              <a:spcBef>
                <a:spcPts val="0"/>
              </a:spcBef>
              <a:spcAft>
                <a:spcPts val="0"/>
              </a:spcAft>
              <a:buClr>
                <a:schemeClr val="accent4"/>
              </a:buClr>
              <a:buSzPts val="1500"/>
              <a:buChar char="○"/>
            </a:pPr>
            <a:r>
              <a:rPr lang="en" sz="1500">
                <a:solidFill>
                  <a:schemeClr val="accent4"/>
                </a:solidFill>
              </a:rPr>
              <a:t>BRIEF</a:t>
            </a:r>
            <a:r>
              <a:rPr lang="en" sz="1500"/>
              <a:t> (Binary Robust Independent Elementary Features)</a:t>
            </a:r>
            <a:endParaRPr sz="1500"/>
          </a:p>
        </p:txBody>
      </p:sp>
      <p:sp>
        <p:nvSpPr>
          <p:cNvPr id="156" name="Google Shape;156;p2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3.</a:t>
            </a:r>
            <a:endParaRPr>
              <a:solidFill>
                <a:schemeClr val="accent4"/>
              </a:solidFill>
            </a:endParaRPr>
          </a:p>
          <a:p>
            <a:pPr indent="0" lvl="0" marL="0" rtl="0" algn="l">
              <a:spcBef>
                <a:spcPts val="0"/>
              </a:spcBef>
              <a:spcAft>
                <a:spcPts val="0"/>
              </a:spcAft>
              <a:buNone/>
            </a:pPr>
            <a:r>
              <a:rPr lang="en"/>
              <a:t>Results</a:t>
            </a:r>
            <a:endParaRPr/>
          </a:p>
        </p:txBody>
      </p:sp>
      <p:sp>
        <p:nvSpPr>
          <p:cNvPr id="162" name="Google Shape;162;p2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443775" y="846075"/>
            <a:ext cx="4101900" cy="3828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ontserrat"/>
                <a:ea typeface="Montserrat"/>
                <a:cs typeface="Montserrat"/>
                <a:sym typeface="Montserrat"/>
              </a:rPr>
              <a:t>Used Training Models:</a:t>
            </a:r>
            <a:endParaRPr b="1">
              <a:latin typeface="Montserrat"/>
              <a:ea typeface="Montserrat"/>
              <a:cs typeface="Montserrat"/>
              <a:sym typeface="Montserrat"/>
            </a:endParaRPr>
          </a:p>
          <a:p>
            <a:pPr indent="0" lvl="0" marL="0" rtl="0" algn="l">
              <a:spcBef>
                <a:spcPts val="600"/>
              </a:spcBef>
              <a:spcAft>
                <a:spcPts val="0"/>
              </a:spcAft>
              <a:buNone/>
            </a:pPr>
            <a:r>
              <a:rPr b="1" lang="en">
                <a:solidFill>
                  <a:schemeClr val="accent4"/>
                </a:solidFill>
                <a:latin typeface="Montserrat"/>
                <a:ea typeface="Montserrat"/>
                <a:cs typeface="Montserrat"/>
                <a:sym typeface="Montserrat"/>
              </a:rPr>
              <a:t>Used k fold cross validation score to get the best model among the available models</a:t>
            </a:r>
            <a:endParaRPr b="1">
              <a:solidFill>
                <a:schemeClr val="accent4"/>
              </a:solidFill>
              <a:latin typeface="Montserrat"/>
              <a:ea typeface="Montserrat"/>
              <a:cs typeface="Montserrat"/>
              <a:sym typeface="Montserrat"/>
            </a:endParaRPr>
          </a:p>
          <a:p>
            <a:pPr indent="0" lvl="0" marL="0" rtl="0" algn="l">
              <a:spcBef>
                <a:spcPts val="600"/>
              </a:spcBef>
              <a:spcAft>
                <a:spcPts val="0"/>
              </a:spcAft>
              <a:buNone/>
            </a:pPr>
            <a:r>
              <a:t/>
            </a:r>
            <a:endParaRPr b="1">
              <a:solidFill>
                <a:schemeClr val="accent4"/>
              </a:solidFill>
              <a:latin typeface="Montserrat"/>
              <a:ea typeface="Montserrat"/>
              <a:cs typeface="Montserrat"/>
              <a:sym typeface="Montserrat"/>
            </a:endParaRPr>
          </a:p>
          <a:p>
            <a:pPr indent="-355600" lvl="0" marL="457200" rtl="0" algn="l">
              <a:spcBef>
                <a:spcPts val="600"/>
              </a:spcBef>
              <a:spcAft>
                <a:spcPts val="0"/>
              </a:spcAft>
              <a:buSzPts val="2000"/>
              <a:buFont typeface="Montserrat"/>
              <a:buAutoNum type="arabicPeriod"/>
            </a:pPr>
            <a:r>
              <a:rPr b="1" lang="en">
                <a:latin typeface="Montserrat"/>
                <a:ea typeface="Montserrat"/>
                <a:cs typeface="Montserrat"/>
                <a:sym typeface="Montserrat"/>
              </a:rPr>
              <a:t>Logistics</a:t>
            </a:r>
            <a:r>
              <a:rPr b="1" lang="en">
                <a:latin typeface="Montserrat"/>
                <a:ea typeface="Montserrat"/>
                <a:cs typeface="Montserrat"/>
                <a:sym typeface="Montserrat"/>
              </a:rPr>
              <a:t> Regression</a:t>
            </a:r>
            <a:endParaRPr b="1">
              <a:latin typeface="Montserrat"/>
              <a:ea typeface="Montserrat"/>
              <a:cs typeface="Montserrat"/>
              <a:sym typeface="Montserrat"/>
            </a:endParaRPr>
          </a:p>
          <a:p>
            <a:pPr indent="0" lvl="0" marL="457200" rtl="0" algn="l">
              <a:spcBef>
                <a:spcPts val="600"/>
              </a:spcBef>
              <a:spcAft>
                <a:spcPts val="0"/>
              </a:spcAft>
              <a:buNone/>
            </a:pPr>
            <a:r>
              <a:rPr b="1" lang="en">
                <a:latin typeface="Montserrat"/>
                <a:ea typeface="Montserrat"/>
                <a:cs typeface="Montserrat"/>
                <a:sym typeface="Montserrat"/>
              </a:rPr>
              <a:t>Mean score: </a:t>
            </a:r>
            <a:r>
              <a:rPr b="1" lang="en">
                <a:solidFill>
                  <a:schemeClr val="accent4"/>
                </a:solidFill>
                <a:latin typeface="Montserrat"/>
                <a:ea typeface="Montserrat"/>
                <a:cs typeface="Montserrat"/>
                <a:sym typeface="Montserrat"/>
              </a:rPr>
              <a:t>0.683333</a:t>
            </a:r>
            <a:endParaRPr b="1">
              <a:solidFill>
                <a:schemeClr val="accent4"/>
              </a:solidFill>
              <a:latin typeface="Montserrat"/>
              <a:ea typeface="Montserrat"/>
              <a:cs typeface="Montserrat"/>
              <a:sym typeface="Montserrat"/>
            </a:endParaRPr>
          </a:p>
          <a:p>
            <a:pPr indent="0" lvl="0" marL="457200" rtl="0" algn="l">
              <a:spcBef>
                <a:spcPts val="600"/>
              </a:spcBef>
              <a:spcAft>
                <a:spcPts val="0"/>
              </a:spcAft>
              <a:buNone/>
            </a:pPr>
            <a:r>
              <a:t/>
            </a:r>
            <a:endParaRPr b="1">
              <a:latin typeface="Montserrat"/>
              <a:ea typeface="Montserrat"/>
              <a:cs typeface="Montserrat"/>
              <a:sym typeface="Montserrat"/>
            </a:endParaRPr>
          </a:p>
          <a:p>
            <a:pPr indent="-355600" lvl="0" marL="457200" rtl="0" algn="l">
              <a:spcBef>
                <a:spcPts val="600"/>
              </a:spcBef>
              <a:spcAft>
                <a:spcPts val="0"/>
              </a:spcAft>
              <a:buSzPts val="2000"/>
              <a:buFont typeface="Montserrat"/>
              <a:buAutoNum type="arabicPeriod"/>
            </a:pPr>
            <a:r>
              <a:rPr b="1" lang="en">
                <a:latin typeface="Montserrat"/>
                <a:ea typeface="Montserrat"/>
                <a:cs typeface="Montserrat"/>
                <a:sym typeface="Montserrat"/>
              </a:rPr>
              <a:t>Multi layer Perceptron</a:t>
            </a:r>
            <a:endParaRPr b="1">
              <a:latin typeface="Montserrat"/>
              <a:ea typeface="Montserrat"/>
              <a:cs typeface="Montserrat"/>
              <a:sym typeface="Montserrat"/>
            </a:endParaRPr>
          </a:p>
          <a:p>
            <a:pPr indent="0" lvl="0" marL="457200" rtl="0" algn="l">
              <a:spcBef>
                <a:spcPts val="600"/>
              </a:spcBef>
              <a:spcAft>
                <a:spcPts val="0"/>
              </a:spcAft>
              <a:buNone/>
            </a:pPr>
            <a:r>
              <a:rPr b="1" lang="en">
                <a:latin typeface="Montserrat"/>
                <a:ea typeface="Montserrat"/>
                <a:cs typeface="Montserrat"/>
                <a:sym typeface="Montserrat"/>
              </a:rPr>
              <a:t>Mean score: </a:t>
            </a:r>
            <a:r>
              <a:rPr b="1" lang="en">
                <a:solidFill>
                  <a:schemeClr val="accent4"/>
                </a:solidFill>
                <a:latin typeface="Montserrat"/>
                <a:ea typeface="Montserrat"/>
                <a:cs typeface="Montserrat"/>
                <a:sym typeface="Montserrat"/>
              </a:rPr>
              <a:t>0.714815</a:t>
            </a:r>
            <a:endParaRPr b="1">
              <a:solidFill>
                <a:schemeClr val="accent4"/>
              </a:solidFill>
              <a:latin typeface="Montserrat"/>
              <a:ea typeface="Montserrat"/>
              <a:cs typeface="Montserrat"/>
              <a:sym typeface="Montserrat"/>
            </a:endParaRPr>
          </a:p>
        </p:txBody>
      </p:sp>
      <p:sp>
        <p:nvSpPr>
          <p:cNvPr id="168" name="Google Shape;168;p3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 name="Google Shape;169;p30"/>
          <p:cNvPicPr preferRelativeResize="0"/>
          <p:nvPr/>
        </p:nvPicPr>
        <p:blipFill>
          <a:blip r:embed="rId3">
            <a:alphaModFix/>
          </a:blip>
          <a:stretch>
            <a:fillRect/>
          </a:stretch>
        </p:blipFill>
        <p:spPr>
          <a:xfrm>
            <a:off x="4636400" y="1092475"/>
            <a:ext cx="4280100" cy="3205483"/>
          </a:xfrm>
          <a:prstGeom prst="rect">
            <a:avLst/>
          </a:prstGeom>
          <a:noFill/>
          <a:ln>
            <a:noFill/>
          </a:ln>
        </p:spPr>
      </p:pic>
      <p:sp>
        <p:nvSpPr>
          <p:cNvPr id="170" name="Google Shape;170;p30"/>
          <p:cNvSpPr txBox="1"/>
          <p:nvPr/>
        </p:nvSpPr>
        <p:spPr>
          <a:xfrm>
            <a:off x="4646600" y="4203450"/>
            <a:ext cx="4259700" cy="8004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2000">
                <a:solidFill>
                  <a:schemeClr val="accent4"/>
                </a:solidFill>
                <a:latin typeface="Montserrat"/>
                <a:ea typeface="Montserrat"/>
                <a:cs typeface="Montserrat"/>
                <a:sym typeface="Montserrat"/>
              </a:rPr>
              <a:t>Box plot for k fold cross validation score</a:t>
            </a:r>
            <a:endParaRPr>
              <a:solidFill>
                <a:schemeClr val="accent4"/>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Class-wize </a:t>
            </a:r>
            <a:r>
              <a:rPr lang="en" sz="3900"/>
              <a:t>precision , recall and overall accuracy using </a:t>
            </a:r>
            <a:r>
              <a:rPr lang="en" sz="3900">
                <a:solidFill>
                  <a:schemeClr val="accent4"/>
                </a:solidFill>
              </a:rPr>
              <a:t>Multi Layer Perceptron</a:t>
            </a:r>
            <a:endParaRPr sz="3900">
              <a:solidFill>
                <a:schemeClr val="accent4"/>
              </a:solidFill>
            </a:endParaRPr>
          </a:p>
        </p:txBody>
      </p:sp>
      <p:sp>
        <p:nvSpPr>
          <p:cNvPr id="176" name="Google Shape;176;p3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31"/>
          <p:cNvSpPr txBox="1"/>
          <p:nvPr/>
        </p:nvSpPr>
        <p:spPr>
          <a:xfrm>
            <a:off x="1476275" y="4112450"/>
            <a:ext cx="67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78" name="Google Shape;178;p31"/>
          <p:cNvSpPr txBox="1"/>
          <p:nvPr/>
        </p:nvSpPr>
        <p:spPr>
          <a:xfrm>
            <a:off x="878725" y="3643800"/>
            <a:ext cx="67485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idx="1" type="body"/>
          </p:nvPr>
        </p:nvSpPr>
        <p:spPr>
          <a:xfrm>
            <a:off x="383775" y="355875"/>
            <a:ext cx="1724400" cy="177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ColisFoot</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0.75</a:t>
            </a:r>
            <a:endParaRPr/>
          </a:p>
          <a:p>
            <a:pPr indent="0" lvl="0" marL="0" rtl="0" algn="l">
              <a:spcBef>
                <a:spcPts val="600"/>
              </a:spcBef>
              <a:spcAft>
                <a:spcPts val="0"/>
              </a:spcAft>
              <a:buNone/>
            </a:pPr>
            <a:r>
              <a:rPr lang="en"/>
              <a:t>Recall: 0.75</a:t>
            </a:r>
            <a:endParaRPr/>
          </a:p>
        </p:txBody>
      </p:sp>
      <p:sp>
        <p:nvSpPr>
          <p:cNvPr id="184" name="Google Shape;184;p32"/>
          <p:cNvSpPr txBox="1"/>
          <p:nvPr>
            <p:ph idx="12" type="sldNum"/>
          </p:nvPr>
        </p:nvSpPr>
        <p:spPr>
          <a:xfrm>
            <a:off x="8521625" y="47496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32"/>
          <p:cNvSpPr txBox="1"/>
          <p:nvPr>
            <p:ph idx="2" type="body"/>
          </p:nvPr>
        </p:nvSpPr>
        <p:spPr>
          <a:xfrm>
            <a:off x="2291198" y="355875"/>
            <a:ext cx="2145300" cy="177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Daffodil</a:t>
            </a:r>
            <a:endParaRPr sz="2200">
              <a:solidFill>
                <a:schemeClr val="accent4"/>
              </a:solidFill>
            </a:endParaRPr>
          </a:p>
          <a:p>
            <a:pPr indent="0" lvl="0" marL="0" rtl="0" algn="l">
              <a:spcBef>
                <a:spcPts val="600"/>
              </a:spcBef>
              <a:spcAft>
                <a:spcPts val="0"/>
              </a:spcAft>
              <a:buNone/>
            </a:pPr>
            <a:r>
              <a:t/>
            </a:r>
            <a:endParaRPr>
              <a:solidFill>
                <a:schemeClr val="accent4"/>
              </a:solidFill>
            </a:endParaRPr>
          </a:p>
          <a:p>
            <a:pPr indent="0" lvl="0" marL="0" rtl="0" algn="l">
              <a:spcBef>
                <a:spcPts val="600"/>
              </a:spcBef>
              <a:spcAft>
                <a:spcPts val="0"/>
              </a:spcAft>
              <a:buNone/>
            </a:pPr>
            <a:r>
              <a:rPr lang="en"/>
              <a:t>Precision:</a:t>
            </a:r>
            <a:r>
              <a:rPr lang="en">
                <a:solidFill>
                  <a:schemeClr val="accent4"/>
                </a:solidFill>
              </a:rPr>
              <a:t> </a:t>
            </a:r>
            <a:r>
              <a:rPr lang="en"/>
              <a:t>0.60</a:t>
            </a:r>
            <a:endParaRPr/>
          </a:p>
          <a:p>
            <a:pPr indent="0" lvl="0" marL="0" rtl="0" algn="l">
              <a:spcBef>
                <a:spcPts val="600"/>
              </a:spcBef>
              <a:spcAft>
                <a:spcPts val="0"/>
              </a:spcAft>
              <a:buNone/>
            </a:pPr>
            <a:r>
              <a:rPr lang="en"/>
              <a:t>Recall: 0.43</a:t>
            </a:r>
            <a:endParaRPr/>
          </a:p>
        </p:txBody>
      </p:sp>
      <p:sp>
        <p:nvSpPr>
          <p:cNvPr id="186" name="Google Shape;186;p32"/>
          <p:cNvSpPr txBox="1"/>
          <p:nvPr>
            <p:ph idx="3" type="body"/>
          </p:nvPr>
        </p:nvSpPr>
        <p:spPr>
          <a:xfrm>
            <a:off x="4367725" y="355875"/>
            <a:ext cx="1815300" cy="177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Daisy</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0.83</a:t>
            </a:r>
            <a:endParaRPr/>
          </a:p>
          <a:p>
            <a:pPr indent="0" lvl="0" marL="0" rtl="0" algn="l">
              <a:spcBef>
                <a:spcPts val="600"/>
              </a:spcBef>
              <a:spcAft>
                <a:spcPts val="0"/>
              </a:spcAft>
              <a:buNone/>
            </a:pPr>
            <a:r>
              <a:rPr lang="en"/>
              <a:t>Recall: 0.71</a:t>
            </a:r>
            <a:endParaRPr/>
          </a:p>
        </p:txBody>
      </p:sp>
      <p:sp>
        <p:nvSpPr>
          <p:cNvPr id="187" name="Google Shape;187;p32"/>
          <p:cNvSpPr txBox="1"/>
          <p:nvPr/>
        </p:nvSpPr>
        <p:spPr>
          <a:xfrm>
            <a:off x="6518075" y="427416"/>
            <a:ext cx="2145300" cy="161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200">
                <a:solidFill>
                  <a:schemeClr val="accent4"/>
                </a:solidFill>
                <a:latin typeface="Open Sans"/>
                <a:ea typeface="Open Sans"/>
                <a:cs typeface="Open Sans"/>
                <a:sym typeface="Open Sans"/>
              </a:rPr>
              <a:t>Dandelion</a:t>
            </a:r>
            <a:endParaRPr sz="22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6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Precision: 0.50</a:t>
            </a:r>
            <a:endParaRPr sz="1600">
              <a:solidFill>
                <a:schemeClr val="lt1"/>
              </a:solidFill>
              <a:latin typeface="Open Sans"/>
              <a:ea typeface="Open Sans"/>
              <a:cs typeface="Open Sans"/>
              <a:sym typeface="Open Sans"/>
            </a:endParaRPr>
          </a:p>
          <a:p>
            <a:pPr indent="0" lvl="0" marL="0" rtl="0" algn="l">
              <a:lnSpc>
                <a:spcPct val="115000"/>
              </a:lnSpc>
              <a:spcBef>
                <a:spcPts val="60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Recall: 0.67</a:t>
            </a:r>
            <a:endParaRPr sz="1600">
              <a:solidFill>
                <a:schemeClr val="accent4"/>
              </a:solidFill>
              <a:latin typeface="Open Sans"/>
              <a:ea typeface="Open Sans"/>
              <a:cs typeface="Open Sans"/>
              <a:sym typeface="Open Sans"/>
            </a:endParaRPr>
          </a:p>
        </p:txBody>
      </p:sp>
      <p:sp>
        <p:nvSpPr>
          <p:cNvPr id="188" name="Google Shape;188;p32"/>
          <p:cNvSpPr txBox="1"/>
          <p:nvPr>
            <p:ph idx="1" type="body"/>
          </p:nvPr>
        </p:nvSpPr>
        <p:spPr>
          <a:xfrm>
            <a:off x="383775" y="2201450"/>
            <a:ext cx="1724400" cy="283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Fritillary</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0.83</a:t>
            </a:r>
            <a:endParaRPr/>
          </a:p>
          <a:p>
            <a:pPr indent="0" lvl="0" marL="0" rtl="0" algn="l">
              <a:spcBef>
                <a:spcPts val="600"/>
              </a:spcBef>
              <a:spcAft>
                <a:spcPts val="0"/>
              </a:spcAft>
              <a:buNone/>
            </a:pPr>
            <a:r>
              <a:rPr lang="en"/>
              <a:t>Recall: 1.00</a:t>
            </a:r>
            <a:endParaRPr/>
          </a:p>
        </p:txBody>
      </p:sp>
      <p:sp>
        <p:nvSpPr>
          <p:cNvPr id="189" name="Google Shape;189;p32"/>
          <p:cNvSpPr txBox="1"/>
          <p:nvPr>
            <p:ph idx="2" type="body"/>
          </p:nvPr>
        </p:nvSpPr>
        <p:spPr>
          <a:xfrm>
            <a:off x="2244323" y="2201450"/>
            <a:ext cx="2145300" cy="283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Snowdrop</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a:t>
            </a:r>
            <a:r>
              <a:rPr lang="en">
                <a:solidFill>
                  <a:schemeClr val="accent4"/>
                </a:solidFill>
              </a:rPr>
              <a:t> </a:t>
            </a:r>
            <a:r>
              <a:rPr lang="en"/>
              <a:t>0.70</a:t>
            </a:r>
            <a:endParaRPr/>
          </a:p>
          <a:p>
            <a:pPr indent="0" lvl="0" marL="0" rtl="0" algn="l">
              <a:spcBef>
                <a:spcPts val="600"/>
              </a:spcBef>
              <a:spcAft>
                <a:spcPts val="0"/>
              </a:spcAft>
              <a:buNone/>
            </a:pPr>
            <a:r>
              <a:rPr lang="en"/>
              <a:t>Recall: 1.00</a:t>
            </a:r>
            <a:endParaRPr/>
          </a:p>
        </p:txBody>
      </p:sp>
      <p:sp>
        <p:nvSpPr>
          <p:cNvPr id="190" name="Google Shape;190;p32"/>
          <p:cNvSpPr txBox="1"/>
          <p:nvPr>
            <p:ph idx="3" type="body"/>
          </p:nvPr>
        </p:nvSpPr>
        <p:spPr>
          <a:xfrm>
            <a:off x="4320850" y="2201450"/>
            <a:ext cx="1815300" cy="283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Sunflower</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0.33</a:t>
            </a:r>
            <a:endParaRPr/>
          </a:p>
          <a:p>
            <a:pPr indent="0" lvl="0" marL="0" rtl="0" algn="l">
              <a:spcBef>
                <a:spcPts val="600"/>
              </a:spcBef>
              <a:spcAft>
                <a:spcPts val="0"/>
              </a:spcAft>
              <a:buNone/>
            </a:pPr>
            <a:r>
              <a:rPr lang="en"/>
              <a:t>Recall: 0.40</a:t>
            </a:r>
            <a:endParaRPr/>
          </a:p>
        </p:txBody>
      </p:sp>
      <p:sp>
        <p:nvSpPr>
          <p:cNvPr id="191" name="Google Shape;191;p32"/>
          <p:cNvSpPr txBox="1"/>
          <p:nvPr/>
        </p:nvSpPr>
        <p:spPr>
          <a:xfrm>
            <a:off x="6471200" y="2315750"/>
            <a:ext cx="2145300" cy="161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200">
                <a:solidFill>
                  <a:schemeClr val="accent4"/>
                </a:solidFill>
                <a:latin typeface="Open Sans"/>
                <a:ea typeface="Open Sans"/>
                <a:cs typeface="Open Sans"/>
                <a:sym typeface="Open Sans"/>
              </a:rPr>
              <a:t>Tigerlily</a:t>
            </a:r>
            <a:endParaRPr sz="22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6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Precision: 0.86</a:t>
            </a:r>
            <a:endParaRPr sz="1600">
              <a:solidFill>
                <a:schemeClr val="lt1"/>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Recall: 0.55</a:t>
            </a:r>
            <a:endParaRPr sz="1600">
              <a:solidFill>
                <a:schemeClr val="accent4"/>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t>Total inputs: 60</a:t>
            </a:r>
            <a:endParaRPr b="1" sz="2000"/>
          </a:p>
          <a:p>
            <a:pPr indent="0" lvl="0" marL="0" rtl="0" algn="l">
              <a:spcBef>
                <a:spcPts val="600"/>
              </a:spcBef>
              <a:spcAft>
                <a:spcPts val="0"/>
              </a:spcAft>
              <a:buNone/>
            </a:pPr>
            <a:r>
              <a:t/>
            </a:r>
            <a:endParaRPr b="1" sz="2000"/>
          </a:p>
          <a:p>
            <a:pPr indent="0" lvl="0" marL="0" rtl="0" algn="l">
              <a:spcBef>
                <a:spcPts val="600"/>
              </a:spcBef>
              <a:spcAft>
                <a:spcPts val="0"/>
              </a:spcAft>
              <a:buNone/>
            </a:pPr>
            <a:r>
              <a:rPr b="1" lang="en" sz="2000"/>
              <a:t>Correctly predicted: 41</a:t>
            </a:r>
            <a:endParaRPr b="1" sz="2000"/>
          </a:p>
          <a:p>
            <a:pPr indent="0" lvl="0" marL="0" rtl="0" algn="l">
              <a:spcBef>
                <a:spcPts val="600"/>
              </a:spcBef>
              <a:spcAft>
                <a:spcPts val="0"/>
              </a:spcAft>
              <a:buNone/>
            </a:pPr>
            <a:r>
              <a:t/>
            </a:r>
            <a:endParaRPr b="1" sz="2000"/>
          </a:p>
          <a:p>
            <a:pPr indent="0" lvl="0" marL="0" rtl="0" algn="l">
              <a:spcBef>
                <a:spcPts val="600"/>
              </a:spcBef>
              <a:spcAft>
                <a:spcPts val="0"/>
              </a:spcAft>
              <a:buNone/>
            </a:pPr>
            <a:r>
              <a:rPr b="1" lang="en" sz="2000"/>
              <a:t>Overall Accuracy:  0.68</a:t>
            </a:r>
            <a:endParaRPr b="1" sz="2000"/>
          </a:p>
        </p:txBody>
      </p:sp>
      <p:sp>
        <p:nvSpPr>
          <p:cNvPr id="197" name="Google Shape;197;p33"/>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Overall test Accuracy of the dataset (on test samples)</a:t>
            </a:r>
            <a:endParaRPr>
              <a:solidFill>
                <a:schemeClr val="accent4"/>
              </a:solidFill>
            </a:endParaRPr>
          </a:p>
        </p:txBody>
      </p:sp>
      <p:sp>
        <p:nvSpPr>
          <p:cNvPr id="198" name="Google Shape;198;p3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4294967295" type="title"/>
          </p:nvPr>
        </p:nvSpPr>
        <p:spPr>
          <a:xfrm>
            <a:off x="875875" y="92819"/>
            <a:ext cx="8229600" cy="57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Confusion Matrix (</a:t>
            </a:r>
            <a:r>
              <a:rPr lang="en">
                <a:solidFill>
                  <a:schemeClr val="accent4"/>
                </a:solidFill>
              </a:rPr>
              <a:t>MLP</a:t>
            </a:r>
            <a:r>
              <a:rPr lang="en"/>
              <a:t>)</a:t>
            </a:r>
            <a:endParaRPr/>
          </a:p>
        </p:txBody>
      </p:sp>
      <p:sp>
        <p:nvSpPr>
          <p:cNvPr id="204" name="Google Shape;204;p3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05" name="Google Shape;205;p34"/>
          <p:cNvGraphicFramePr/>
          <p:nvPr/>
        </p:nvGraphicFramePr>
        <p:xfrm>
          <a:off x="163100" y="595425"/>
          <a:ext cx="3000000" cy="3000000"/>
        </p:xfrm>
        <a:graphic>
          <a:graphicData uri="http://schemas.openxmlformats.org/drawingml/2006/table">
            <a:tbl>
              <a:tblPr>
                <a:noFill/>
                <a:tableStyleId>{3A257926-FC21-42C8-AF9B-E72E18B77BE7}</a:tableStyleId>
              </a:tblPr>
              <a:tblGrid>
                <a:gridCol w="1003800"/>
                <a:gridCol w="1002825"/>
                <a:gridCol w="833500"/>
                <a:gridCol w="988750"/>
                <a:gridCol w="1158100"/>
                <a:gridCol w="819375"/>
                <a:gridCol w="988750"/>
                <a:gridCol w="988750"/>
                <a:gridCol w="988750"/>
              </a:tblGrid>
              <a:tr h="599475">
                <a:tc>
                  <a:txBody>
                    <a:bodyPr/>
                    <a:lstStyle/>
                    <a:p>
                      <a:pPr indent="0" lvl="0" marL="0" rtl="0" algn="r">
                        <a:spcBef>
                          <a:spcPts val="0"/>
                        </a:spcBef>
                        <a:spcAft>
                          <a:spcPts val="0"/>
                        </a:spcAft>
                        <a:buNone/>
                      </a:pPr>
                      <a:r>
                        <a:t/>
                      </a:r>
                      <a:endParaRPr sz="800">
                        <a:solidFill>
                          <a:schemeClr val="dk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accent2"/>
                          </a:solidFill>
                          <a:latin typeface="Open Sans"/>
                          <a:ea typeface="Open Sans"/>
                          <a:cs typeface="Open Sans"/>
                          <a:sym typeface="Open Sans"/>
                        </a:rPr>
                        <a:t>ColisFoot</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Daffodil</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Daisy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Dandelion</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Fritillary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accent2"/>
                          </a:solidFill>
                          <a:latin typeface="Open Sans"/>
                          <a:ea typeface="Open Sans"/>
                          <a:cs typeface="Open Sans"/>
                          <a:sym typeface="Open Sans"/>
                        </a:rPr>
                        <a:t>Snowdrop</a:t>
                      </a:r>
                      <a:endParaRPr sz="12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accent2"/>
                          </a:solidFill>
                          <a:latin typeface="Open Sans"/>
                          <a:ea typeface="Open Sans"/>
                          <a:cs typeface="Open Sans"/>
                          <a:sym typeface="Open Sans"/>
                        </a:rPr>
                        <a:t>Sunflower</a:t>
                      </a:r>
                      <a:endParaRPr sz="12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Tigerlily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25500">
                <a:tc>
                  <a:txBody>
                    <a:bodyPr/>
                    <a:lstStyle/>
                    <a:p>
                      <a:pPr indent="0" lvl="0" marL="0" rtl="0" algn="ctr">
                        <a:spcBef>
                          <a:spcPts val="0"/>
                        </a:spcBef>
                        <a:spcAft>
                          <a:spcPts val="0"/>
                        </a:spcAft>
                        <a:buNone/>
                      </a:pPr>
                      <a:r>
                        <a:rPr lang="en" sz="1200">
                          <a:solidFill>
                            <a:schemeClr val="accent1"/>
                          </a:solidFill>
                          <a:latin typeface="Open Sans"/>
                          <a:ea typeface="Open Sans"/>
                          <a:cs typeface="Open Sans"/>
                          <a:sym typeface="Open Sans"/>
                        </a:rPr>
                        <a:t>ColisFoot</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9</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l">
                        <a:spcBef>
                          <a:spcPts val="0"/>
                        </a:spcBef>
                        <a:spcAft>
                          <a:spcPts val="0"/>
                        </a:spcAft>
                        <a:buNone/>
                      </a:pPr>
                      <a:r>
                        <a:rPr lang="en" sz="1200">
                          <a:solidFill>
                            <a:schemeClr val="accent1"/>
                          </a:solidFill>
                          <a:latin typeface="Open Sans"/>
                          <a:ea typeface="Open Sans"/>
                          <a:cs typeface="Open Sans"/>
                          <a:sym typeface="Open Sans"/>
                        </a:rPr>
                        <a:t>     Daffodil</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3</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Daisy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5</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Dandelion</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4</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Fritillary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5</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Snowdrop</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7</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Sunflower</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600">
                          <a:solidFill>
                            <a:schemeClr val="lt1"/>
                          </a:solidFill>
                          <a:latin typeface="Open Sans"/>
                          <a:ea typeface="Open Sans"/>
                          <a:cs typeface="Open Sans"/>
                          <a:sym typeface="Open Sans"/>
                        </a:rPr>
                        <a:t>     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Tigerlily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6</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206" name="Google Shape;206;p34"/>
          <p:cNvCxnSpPr/>
          <p:nvPr/>
        </p:nvCxnSpPr>
        <p:spPr>
          <a:xfrm>
            <a:off x="188025" y="805775"/>
            <a:ext cx="966900" cy="389400"/>
          </a:xfrm>
          <a:prstGeom prst="straightConnector1">
            <a:avLst/>
          </a:prstGeom>
          <a:noFill/>
          <a:ln cap="flat" cmpd="sng" w="9525">
            <a:solidFill>
              <a:schemeClr val="dk2"/>
            </a:solidFill>
            <a:prstDash val="solid"/>
            <a:round/>
            <a:headEnd len="med" w="med" type="none"/>
            <a:tailEnd len="med" w="med" type="none"/>
          </a:ln>
        </p:spPr>
      </p:cxnSp>
      <p:sp>
        <p:nvSpPr>
          <p:cNvPr id="207" name="Google Shape;207;p34"/>
          <p:cNvSpPr txBox="1"/>
          <p:nvPr/>
        </p:nvSpPr>
        <p:spPr>
          <a:xfrm>
            <a:off x="802000" y="783450"/>
            <a:ext cx="4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Open Sans"/>
                <a:ea typeface="Open Sans"/>
                <a:cs typeface="Open Sans"/>
                <a:sym typeface="Open Sans"/>
              </a:rPr>
              <a:t>PV</a:t>
            </a:r>
            <a:endParaRPr b="1">
              <a:solidFill>
                <a:schemeClr val="accent2"/>
              </a:solidFill>
              <a:latin typeface="Open Sans"/>
              <a:ea typeface="Open Sans"/>
              <a:cs typeface="Open Sans"/>
              <a:sym typeface="Open Sans"/>
            </a:endParaRPr>
          </a:p>
        </p:txBody>
      </p:sp>
      <p:sp>
        <p:nvSpPr>
          <p:cNvPr id="208" name="Google Shape;208;p34"/>
          <p:cNvSpPr txBox="1"/>
          <p:nvPr/>
        </p:nvSpPr>
        <p:spPr>
          <a:xfrm>
            <a:off x="188025" y="8093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Open Sans"/>
                <a:ea typeface="Open Sans"/>
                <a:cs typeface="Open Sans"/>
                <a:sym typeface="Open Sans"/>
              </a:rPr>
              <a:t>AV</a:t>
            </a:r>
            <a:endParaRPr b="1">
              <a:solidFill>
                <a:schemeClr val="accent2"/>
              </a:solidFill>
              <a:latin typeface="Open Sans"/>
              <a:ea typeface="Open Sans"/>
              <a:cs typeface="Open Sans"/>
              <a:sym typeface="Open Sans"/>
            </a:endParaRPr>
          </a:p>
        </p:txBody>
      </p:sp>
      <p:sp>
        <p:nvSpPr>
          <p:cNvPr id="209" name="Google Shape;209;p34"/>
          <p:cNvSpPr txBox="1"/>
          <p:nvPr/>
        </p:nvSpPr>
        <p:spPr>
          <a:xfrm>
            <a:off x="1235500" y="472230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Open Sans"/>
                <a:ea typeface="Open Sans"/>
                <a:cs typeface="Open Sans"/>
                <a:sym typeface="Open Sans"/>
              </a:rPr>
              <a:t>                        AV : Actual values                        PV: Predicted values</a:t>
            </a:r>
            <a:endParaRPr b="1">
              <a:solidFill>
                <a:schemeClr val="accent4"/>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537775" y="2354595"/>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on some random images (which are separated from the dataset before training)using</a:t>
            </a:r>
            <a:r>
              <a:rPr lang="en">
                <a:solidFill>
                  <a:schemeClr val="accent4"/>
                </a:solidFill>
              </a:rPr>
              <a:t> Multilayer Perceptron</a:t>
            </a:r>
            <a:endParaRPr>
              <a:solidFill>
                <a:schemeClr val="accent4"/>
              </a:solidFill>
            </a:endParaRPr>
          </a:p>
        </p:txBody>
      </p:sp>
      <p:sp>
        <p:nvSpPr>
          <p:cNvPr id="215" name="Google Shape;215;p3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idx="1" type="body"/>
          </p:nvPr>
        </p:nvSpPr>
        <p:spPr>
          <a:xfrm>
            <a:off x="528150" y="106400"/>
            <a:ext cx="7602000" cy="57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False predicted </a:t>
            </a:r>
            <a:endParaRPr b="1">
              <a:solidFill>
                <a:schemeClr val="accent4"/>
              </a:solidFill>
            </a:endParaRPr>
          </a:p>
          <a:p>
            <a:pPr indent="0" lvl="0" marL="0" rtl="0" algn="l">
              <a:spcBef>
                <a:spcPts val="600"/>
              </a:spcBef>
              <a:spcAft>
                <a:spcPts val="0"/>
              </a:spcAft>
              <a:buNone/>
            </a:pPr>
            <a:r>
              <a:rPr b="1" lang="en">
                <a:solidFill>
                  <a:schemeClr val="accent4"/>
                </a:solidFill>
              </a:rPr>
              <a:t>(names of </a:t>
            </a:r>
            <a:r>
              <a:rPr b="1" lang="en">
                <a:solidFill>
                  <a:schemeClr val="accent4"/>
                </a:solidFill>
              </a:rPr>
              <a:t>predicted</a:t>
            </a:r>
            <a:r>
              <a:rPr b="1" lang="en">
                <a:solidFill>
                  <a:schemeClr val="accent4"/>
                </a:solidFill>
              </a:rPr>
              <a:t> flower are written on the top-left corner of each image )</a:t>
            </a:r>
            <a:endParaRPr b="1">
              <a:solidFill>
                <a:schemeClr val="accent4"/>
              </a:solidFill>
            </a:endParaRPr>
          </a:p>
        </p:txBody>
      </p:sp>
      <p:sp>
        <p:nvSpPr>
          <p:cNvPr id="221" name="Google Shape;221;p3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2" name="Google Shape;222;p36"/>
          <p:cNvPicPr preferRelativeResize="0"/>
          <p:nvPr/>
        </p:nvPicPr>
        <p:blipFill>
          <a:blip r:embed="rId3">
            <a:alphaModFix/>
          </a:blip>
          <a:stretch>
            <a:fillRect/>
          </a:stretch>
        </p:blipFill>
        <p:spPr>
          <a:xfrm>
            <a:off x="581875" y="1427800"/>
            <a:ext cx="1553425" cy="1325250"/>
          </a:xfrm>
          <a:prstGeom prst="rect">
            <a:avLst/>
          </a:prstGeom>
          <a:noFill/>
          <a:ln>
            <a:noFill/>
          </a:ln>
        </p:spPr>
      </p:pic>
      <p:pic>
        <p:nvPicPr>
          <p:cNvPr id="223" name="Google Shape;223;p36"/>
          <p:cNvPicPr preferRelativeResize="0"/>
          <p:nvPr/>
        </p:nvPicPr>
        <p:blipFill>
          <a:blip r:embed="rId4">
            <a:alphaModFix/>
          </a:blip>
          <a:stretch>
            <a:fillRect/>
          </a:stretch>
        </p:blipFill>
        <p:spPr>
          <a:xfrm>
            <a:off x="2315025" y="1427800"/>
            <a:ext cx="1774125" cy="1325250"/>
          </a:xfrm>
          <a:prstGeom prst="rect">
            <a:avLst/>
          </a:prstGeom>
          <a:noFill/>
          <a:ln>
            <a:noFill/>
          </a:ln>
        </p:spPr>
      </p:pic>
      <p:pic>
        <p:nvPicPr>
          <p:cNvPr id="224" name="Google Shape;224;p36"/>
          <p:cNvPicPr preferRelativeResize="0"/>
          <p:nvPr/>
        </p:nvPicPr>
        <p:blipFill>
          <a:blip r:embed="rId5">
            <a:alphaModFix/>
          </a:blip>
          <a:stretch>
            <a:fillRect/>
          </a:stretch>
        </p:blipFill>
        <p:spPr>
          <a:xfrm>
            <a:off x="4268400" y="1409700"/>
            <a:ext cx="1841225" cy="1343350"/>
          </a:xfrm>
          <a:prstGeom prst="rect">
            <a:avLst/>
          </a:prstGeom>
          <a:noFill/>
          <a:ln>
            <a:noFill/>
          </a:ln>
        </p:spPr>
      </p:pic>
      <p:pic>
        <p:nvPicPr>
          <p:cNvPr id="225" name="Google Shape;225;p36"/>
          <p:cNvPicPr preferRelativeResize="0"/>
          <p:nvPr/>
        </p:nvPicPr>
        <p:blipFill>
          <a:blip r:embed="rId6">
            <a:alphaModFix/>
          </a:blip>
          <a:stretch>
            <a:fillRect/>
          </a:stretch>
        </p:blipFill>
        <p:spPr>
          <a:xfrm>
            <a:off x="6288875" y="1409700"/>
            <a:ext cx="1841225" cy="1343350"/>
          </a:xfrm>
          <a:prstGeom prst="rect">
            <a:avLst/>
          </a:prstGeom>
          <a:noFill/>
          <a:ln>
            <a:noFill/>
          </a:ln>
        </p:spPr>
      </p:pic>
      <p:pic>
        <p:nvPicPr>
          <p:cNvPr id="226" name="Google Shape;226;p36"/>
          <p:cNvPicPr preferRelativeResize="0"/>
          <p:nvPr/>
        </p:nvPicPr>
        <p:blipFill>
          <a:blip r:embed="rId7">
            <a:alphaModFix/>
          </a:blip>
          <a:stretch>
            <a:fillRect/>
          </a:stretch>
        </p:blipFill>
        <p:spPr>
          <a:xfrm>
            <a:off x="528150" y="2865150"/>
            <a:ext cx="1607150" cy="1553150"/>
          </a:xfrm>
          <a:prstGeom prst="rect">
            <a:avLst/>
          </a:prstGeom>
          <a:noFill/>
          <a:ln>
            <a:noFill/>
          </a:ln>
        </p:spPr>
      </p:pic>
      <p:pic>
        <p:nvPicPr>
          <p:cNvPr id="227" name="Google Shape;227;p36"/>
          <p:cNvPicPr preferRelativeResize="0"/>
          <p:nvPr/>
        </p:nvPicPr>
        <p:blipFill>
          <a:blip r:embed="rId8">
            <a:alphaModFix/>
          </a:blip>
          <a:stretch>
            <a:fillRect/>
          </a:stretch>
        </p:blipFill>
        <p:spPr>
          <a:xfrm>
            <a:off x="2315025" y="2865150"/>
            <a:ext cx="1774125" cy="1553150"/>
          </a:xfrm>
          <a:prstGeom prst="rect">
            <a:avLst/>
          </a:prstGeom>
          <a:noFill/>
          <a:ln>
            <a:noFill/>
          </a:ln>
        </p:spPr>
      </p:pic>
      <p:pic>
        <p:nvPicPr>
          <p:cNvPr id="228" name="Google Shape;228;p36"/>
          <p:cNvPicPr preferRelativeResize="0"/>
          <p:nvPr/>
        </p:nvPicPr>
        <p:blipFill>
          <a:blip r:embed="rId9">
            <a:alphaModFix/>
          </a:blip>
          <a:stretch>
            <a:fillRect/>
          </a:stretch>
        </p:blipFill>
        <p:spPr>
          <a:xfrm>
            <a:off x="4241550" y="2905450"/>
            <a:ext cx="1868075" cy="1512850"/>
          </a:xfrm>
          <a:prstGeom prst="rect">
            <a:avLst/>
          </a:prstGeom>
          <a:noFill/>
          <a:ln>
            <a:noFill/>
          </a:ln>
        </p:spPr>
      </p:pic>
      <p:pic>
        <p:nvPicPr>
          <p:cNvPr id="229" name="Google Shape;229;p36"/>
          <p:cNvPicPr preferRelativeResize="0"/>
          <p:nvPr/>
        </p:nvPicPr>
        <p:blipFill>
          <a:blip r:embed="rId10">
            <a:alphaModFix/>
          </a:blip>
          <a:stretch>
            <a:fillRect/>
          </a:stretch>
        </p:blipFill>
        <p:spPr>
          <a:xfrm>
            <a:off x="6262025" y="2905450"/>
            <a:ext cx="1868075" cy="151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idx="1" type="body"/>
          </p:nvPr>
        </p:nvSpPr>
        <p:spPr>
          <a:xfrm>
            <a:off x="528150" y="66100"/>
            <a:ext cx="8214600" cy="63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Truly predicted </a:t>
            </a:r>
            <a:endParaRPr b="1">
              <a:solidFill>
                <a:schemeClr val="accent4"/>
              </a:solidFill>
            </a:endParaRPr>
          </a:p>
          <a:p>
            <a:pPr indent="0" lvl="0" marL="0" rtl="0" algn="l">
              <a:spcBef>
                <a:spcPts val="600"/>
              </a:spcBef>
              <a:spcAft>
                <a:spcPts val="0"/>
              </a:spcAft>
              <a:buNone/>
            </a:pPr>
            <a:r>
              <a:rPr b="1" lang="en">
                <a:solidFill>
                  <a:schemeClr val="accent4"/>
                </a:solidFill>
              </a:rPr>
              <a:t>(names of predicted flower are written on the top-left corner of each image )</a:t>
            </a:r>
            <a:endParaRPr/>
          </a:p>
        </p:txBody>
      </p:sp>
      <p:sp>
        <p:nvSpPr>
          <p:cNvPr id="235" name="Google Shape;235;p3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7"/>
          <p:cNvPicPr preferRelativeResize="0"/>
          <p:nvPr/>
        </p:nvPicPr>
        <p:blipFill>
          <a:blip r:embed="rId3">
            <a:alphaModFix/>
          </a:blip>
          <a:stretch>
            <a:fillRect/>
          </a:stretch>
        </p:blipFill>
        <p:spPr>
          <a:xfrm>
            <a:off x="528150" y="1409975"/>
            <a:ext cx="2010025" cy="1472550"/>
          </a:xfrm>
          <a:prstGeom prst="rect">
            <a:avLst/>
          </a:prstGeom>
          <a:noFill/>
          <a:ln>
            <a:noFill/>
          </a:ln>
        </p:spPr>
      </p:pic>
      <p:pic>
        <p:nvPicPr>
          <p:cNvPr id="237" name="Google Shape;237;p37"/>
          <p:cNvPicPr preferRelativeResize="0"/>
          <p:nvPr/>
        </p:nvPicPr>
        <p:blipFill>
          <a:blip r:embed="rId4">
            <a:alphaModFix/>
          </a:blip>
          <a:stretch>
            <a:fillRect/>
          </a:stretch>
        </p:blipFill>
        <p:spPr>
          <a:xfrm>
            <a:off x="2803450" y="1409975"/>
            <a:ext cx="1815150" cy="1472550"/>
          </a:xfrm>
          <a:prstGeom prst="rect">
            <a:avLst/>
          </a:prstGeom>
          <a:noFill/>
          <a:ln>
            <a:noFill/>
          </a:ln>
        </p:spPr>
      </p:pic>
      <p:pic>
        <p:nvPicPr>
          <p:cNvPr id="238" name="Google Shape;238;p37"/>
          <p:cNvPicPr preferRelativeResize="0"/>
          <p:nvPr/>
        </p:nvPicPr>
        <p:blipFill>
          <a:blip r:embed="rId5">
            <a:alphaModFix/>
          </a:blip>
          <a:stretch>
            <a:fillRect/>
          </a:stretch>
        </p:blipFill>
        <p:spPr>
          <a:xfrm>
            <a:off x="4883875" y="1409975"/>
            <a:ext cx="1938325" cy="1472550"/>
          </a:xfrm>
          <a:prstGeom prst="rect">
            <a:avLst/>
          </a:prstGeom>
          <a:noFill/>
          <a:ln>
            <a:noFill/>
          </a:ln>
        </p:spPr>
      </p:pic>
      <p:pic>
        <p:nvPicPr>
          <p:cNvPr id="239" name="Google Shape;239;p37"/>
          <p:cNvPicPr preferRelativeResize="0"/>
          <p:nvPr/>
        </p:nvPicPr>
        <p:blipFill>
          <a:blip r:embed="rId6">
            <a:alphaModFix/>
          </a:blip>
          <a:stretch>
            <a:fillRect/>
          </a:stretch>
        </p:blipFill>
        <p:spPr>
          <a:xfrm>
            <a:off x="2803450" y="2994625"/>
            <a:ext cx="1815150" cy="1782725"/>
          </a:xfrm>
          <a:prstGeom prst="rect">
            <a:avLst/>
          </a:prstGeom>
          <a:noFill/>
          <a:ln>
            <a:noFill/>
          </a:ln>
        </p:spPr>
      </p:pic>
      <p:pic>
        <p:nvPicPr>
          <p:cNvPr id="240" name="Google Shape;240;p37"/>
          <p:cNvPicPr preferRelativeResize="0"/>
          <p:nvPr/>
        </p:nvPicPr>
        <p:blipFill>
          <a:blip r:embed="rId7">
            <a:alphaModFix/>
          </a:blip>
          <a:stretch>
            <a:fillRect/>
          </a:stretch>
        </p:blipFill>
        <p:spPr>
          <a:xfrm>
            <a:off x="528150" y="2994625"/>
            <a:ext cx="2010025" cy="1782725"/>
          </a:xfrm>
          <a:prstGeom prst="rect">
            <a:avLst/>
          </a:prstGeom>
          <a:noFill/>
          <a:ln>
            <a:noFill/>
          </a:ln>
        </p:spPr>
      </p:pic>
      <p:pic>
        <p:nvPicPr>
          <p:cNvPr id="241" name="Google Shape;241;p37"/>
          <p:cNvPicPr preferRelativeResize="0"/>
          <p:nvPr/>
        </p:nvPicPr>
        <p:blipFill>
          <a:blip r:embed="rId8">
            <a:alphaModFix/>
          </a:blip>
          <a:stretch>
            <a:fillRect/>
          </a:stretch>
        </p:blipFill>
        <p:spPr>
          <a:xfrm>
            <a:off x="4771000" y="3034925"/>
            <a:ext cx="2115289" cy="1742425"/>
          </a:xfrm>
          <a:prstGeom prst="rect">
            <a:avLst/>
          </a:prstGeom>
          <a:noFill/>
          <a:ln>
            <a:noFill/>
          </a:ln>
        </p:spPr>
      </p:pic>
      <p:pic>
        <p:nvPicPr>
          <p:cNvPr id="242" name="Google Shape;242;p37"/>
          <p:cNvPicPr preferRelativeResize="0"/>
          <p:nvPr/>
        </p:nvPicPr>
        <p:blipFill>
          <a:blip r:embed="rId9">
            <a:alphaModFix/>
          </a:blip>
          <a:stretch>
            <a:fillRect/>
          </a:stretch>
        </p:blipFill>
        <p:spPr>
          <a:xfrm>
            <a:off x="7087475" y="1409975"/>
            <a:ext cx="1744225" cy="1472550"/>
          </a:xfrm>
          <a:prstGeom prst="rect">
            <a:avLst/>
          </a:prstGeom>
          <a:noFill/>
          <a:ln>
            <a:noFill/>
          </a:ln>
        </p:spPr>
      </p:pic>
      <p:pic>
        <p:nvPicPr>
          <p:cNvPr id="243" name="Google Shape;243;p37"/>
          <p:cNvPicPr preferRelativeResize="0"/>
          <p:nvPr/>
        </p:nvPicPr>
        <p:blipFill>
          <a:blip r:embed="rId10">
            <a:alphaModFix/>
          </a:blip>
          <a:stretch>
            <a:fillRect/>
          </a:stretch>
        </p:blipFill>
        <p:spPr>
          <a:xfrm>
            <a:off x="7049950" y="3034925"/>
            <a:ext cx="1819275" cy="178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1.</a:t>
            </a:r>
            <a:endParaRPr>
              <a:solidFill>
                <a:schemeClr val="accent4"/>
              </a:solidFill>
            </a:endParaRPr>
          </a:p>
          <a:p>
            <a:pPr indent="0" lvl="0" marL="0" rtl="0" algn="l">
              <a:spcBef>
                <a:spcPts val="0"/>
              </a:spcBef>
              <a:spcAft>
                <a:spcPts val="0"/>
              </a:spcAft>
              <a:buNone/>
            </a:pPr>
            <a:r>
              <a:rPr lang="en"/>
              <a:t>Problem Definition</a:t>
            </a:r>
            <a:endParaRPr/>
          </a:p>
        </p:txBody>
      </p:sp>
      <p:sp>
        <p:nvSpPr>
          <p:cNvPr id="101" name="Google Shape;101;p2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457200" y="20157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accent4"/>
                </a:solidFill>
              </a:rPr>
              <a:t>Model is predicting the images with a good </a:t>
            </a:r>
            <a:r>
              <a:rPr lang="en" sz="2200">
                <a:solidFill>
                  <a:schemeClr val="accent4"/>
                </a:solidFill>
              </a:rPr>
              <a:t>accuracy but this can further be improved by</a:t>
            </a:r>
            <a:endParaRPr sz="2200">
              <a:solidFill>
                <a:schemeClr val="accent4"/>
              </a:solidFill>
            </a:endParaRPr>
          </a:p>
        </p:txBody>
      </p:sp>
      <p:sp>
        <p:nvSpPr>
          <p:cNvPr id="249" name="Google Shape;249;p38"/>
          <p:cNvSpPr txBox="1"/>
          <p:nvPr>
            <p:ph idx="1" type="body"/>
          </p:nvPr>
        </p:nvSpPr>
        <p:spPr>
          <a:xfrm>
            <a:off x="457200" y="1452825"/>
            <a:ext cx="8025600" cy="3473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We can use data augmentation to generate more images for each class so as to get </a:t>
            </a:r>
            <a:r>
              <a:rPr lang="en"/>
              <a:t>variety</a:t>
            </a:r>
            <a:r>
              <a:rPr lang="en"/>
              <a:t> among the dataset</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Both the global and the local features can be used as features to train the model in a better way</a:t>
            </a:r>
            <a:endParaRPr/>
          </a:p>
          <a:p>
            <a:pPr indent="-342900" lvl="0" marL="457200" rtl="0" algn="l">
              <a:spcBef>
                <a:spcPts val="0"/>
              </a:spcBef>
              <a:spcAft>
                <a:spcPts val="0"/>
              </a:spcAft>
              <a:buSzPts val="1800"/>
              <a:buChar char="❖"/>
            </a:pPr>
            <a:r>
              <a:rPr lang="en"/>
              <a:t>CNN </a:t>
            </a:r>
            <a:endParaRPr/>
          </a:p>
        </p:txBody>
      </p:sp>
      <p:sp>
        <p:nvSpPr>
          <p:cNvPr id="250" name="Google Shape;250;p38"/>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Class-wize precision , recall and overall accuracy using </a:t>
            </a:r>
            <a:r>
              <a:rPr lang="en" sz="3900">
                <a:solidFill>
                  <a:schemeClr val="accent4"/>
                </a:solidFill>
              </a:rPr>
              <a:t>logistic regression</a:t>
            </a:r>
            <a:endParaRPr sz="3900">
              <a:solidFill>
                <a:schemeClr val="accent4"/>
              </a:solidFill>
            </a:endParaRPr>
          </a:p>
        </p:txBody>
      </p:sp>
      <p:sp>
        <p:nvSpPr>
          <p:cNvPr id="256" name="Google Shape;256;p39"/>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9"/>
          <p:cNvSpPr txBox="1"/>
          <p:nvPr/>
        </p:nvSpPr>
        <p:spPr>
          <a:xfrm>
            <a:off x="1476275" y="4112450"/>
            <a:ext cx="674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58" name="Google Shape;258;p39"/>
          <p:cNvSpPr txBox="1"/>
          <p:nvPr/>
        </p:nvSpPr>
        <p:spPr>
          <a:xfrm>
            <a:off x="878725" y="3643800"/>
            <a:ext cx="6748500" cy="4002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414625" y="217825"/>
            <a:ext cx="1724400" cy="199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ColisFoot</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0.82</a:t>
            </a:r>
            <a:endParaRPr/>
          </a:p>
          <a:p>
            <a:pPr indent="0" lvl="0" marL="0" rtl="0" algn="l">
              <a:spcBef>
                <a:spcPts val="600"/>
              </a:spcBef>
              <a:spcAft>
                <a:spcPts val="0"/>
              </a:spcAft>
              <a:buNone/>
            </a:pPr>
            <a:r>
              <a:rPr lang="en"/>
              <a:t>Recall: 0.75</a:t>
            </a:r>
            <a:endParaRPr/>
          </a:p>
        </p:txBody>
      </p:sp>
      <p:sp>
        <p:nvSpPr>
          <p:cNvPr id="264" name="Google Shape;264;p40"/>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40"/>
          <p:cNvSpPr txBox="1"/>
          <p:nvPr>
            <p:ph idx="2" type="body"/>
          </p:nvPr>
        </p:nvSpPr>
        <p:spPr>
          <a:xfrm>
            <a:off x="2357198" y="217825"/>
            <a:ext cx="2145300" cy="199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Daffodil</a:t>
            </a:r>
            <a:endParaRPr sz="2200">
              <a:solidFill>
                <a:schemeClr val="accent4"/>
              </a:solidFill>
            </a:endParaRPr>
          </a:p>
          <a:p>
            <a:pPr indent="0" lvl="0" marL="0" rtl="0" algn="l">
              <a:spcBef>
                <a:spcPts val="600"/>
              </a:spcBef>
              <a:spcAft>
                <a:spcPts val="0"/>
              </a:spcAft>
              <a:buNone/>
            </a:pPr>
            <a:r>
              <a:t/>
            </a:r>
            <a:endParaRPr>
              <a:solidFill>
                <a:schemeClr val="accent4"/>
              </a:solidFill>
            </a:endParaRPr>
          </a:p>
          <a:p>
            <a:pPr indent="0" lvl="0" marL="0" rtl="0" algn="l">
              <a:spcBef>
                <a:spcPts val="600"/>
              </a:spcBef>
              <a:spcAft>
                <a:spcPts val="0"/>
              </a:spcAft>
              <a:buNone/>
            </a:pPr>
            <a:r>
              <a:rPr lang="en"/>
              <a:t>Precision:</a:t>
            </a:r>
            <a:r>
              <a:rPr lang="en">
                <a:solidFill>
                  <a:schemeClr val="accent4"/>
                </a:solidFill>
              </a:rPr>
              <a:t> </a:t>
            </a:r>
            <a:r>
              <a:rPr lang="en"/>
              <a:t>0.83</a:t>
            </a:r>
            <a:endParaRPr/>
          </a:p>
          <a:p>
            <a:pPr indent="0" lvl="0" marL="0" rtl="0" algn="l">
              <a:spcBef>
                <a:spcPts val="600"/>
              </a:spcBef>
              <a:spcAft>
                <a:spcPts val="0"/>
              </a:spcAft>
              <a:buNone/>
            </a:pPr>
            <a:r>
              <a:rPr lang="en"/>
              <a:t>Recall: 0.71</a:t>
            </a:r>
            <a:endParaRPr/>
          </a:p>
        </p:txBody>
      </p:sp>
      <p:sp>
        <p:nvSpPr>
          <p:cNvPr id="266" name="Google Shape;266;p40"/>
          <p:cNvSpPr txBox="1"/>
          <p:nvPr>
            <p:ph idx="3" type="body"/>
          </p:nvPr>
        </p:nvSpPr>
        <p:spPr>
          <a:xfrm>
            <a:off x="4433725" y="217825"/>
            <a:ext cx="1815300" cy="1996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Daisy</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0.71</a:t>
            </a:r>
            <a:endParaRPr/>
          </a:p>
          <a:p>
            <a:pPr indent="0" lvl="0" marL="0" rtl="0" algn="l">
              <a:spcBef>
                <a:spcPts val="600"/>
              </a:spcBef>
              <a:spcAft>
                <a:spcPts val="0"/>
              </a:spcAft>
              <a:buNone/>
            </a:pPr>
            <a:r>
              <a:rPr lang="en"/>
              <a:t>Recall: 0.71</a:t>
            </a:r>
            <a:endParaRPr/>
          </a:p>
        </p:txBody>
      </p:sp>
      <p:sp>
        <p:nvSpPr>
          <p:cNvPr id="267" name="Google Shape;267;p40"/>
          <p:cNvSpPr txBox="1"/>
          <p:nvPr/>
        </p:nvSpPr>
        <p:spPr>
          <a:xfrm>
            <a:off x="6584075" y="298228"/>
            <a:ext cx="2145300" cy="161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200">
                <a:solidFill>
                  <a:schemeClr val="accent4"/>
                </a:solidFill>
                <a:latin typeface="Open Sans"/>
                <a:ea typeface="Open Sans"/>
                <a:cs typeface="Open Sans"/>
                <a:sym typeface="Open Sans"/>
              </a:rPr>
              <a:t>Dandelion</a:t>
            </a:r>
            <a:endParaRPr sz="22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6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Precision: 0.44</a:t>
            </a:r>
            <a:endParaRPr sz="1600">
              <a:solidFill>
                <a:schemeClr val="lt1"/>
              </a:solidFill>
              <a:latin typeface="Open Sans"/>
              <a:ea typeface="Open Sans"/>
              <a:cs typeface="Open Sans"/>
              <a:sym typeface="Open Sans"/>
            </a:endParaRPr>
          </a:p>
          <a:p>
            <a:pPr indent="0" lvl="0" marL="0" rtl="0" algn="l">
              <a:lnSpc>
                <a:spcPct val="115000"/>
              </a:lnSpc>
              <a:spcBef>
                <a:spcPts val="60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Recall: 0.67</a:t>
            </a:r>
            <a:endParaRPr sz="1600">
              <a:solidFill>
                <a:schemeClr val="accent4"/>
              </a:solidFill>
              <a:latin typeface="Open Sans"/>
              <a:ea typeface="Open Sans"/>
              <a:cs typeface="Open Sans"/>
              <a:sym typeface="Open Sans"/>
            </a:endParaRPr>
          </a:p>
        </p:txBody>
      </p:sp>
      <p:sp>
        <p:nvSpPr>
          <p:cNvPr id="268" name="Google Shape;268;p40"/>
          <p:cNvSpPr txBox="1"/>
          <p:nvPr>
            <p:ph idx="1" type="body"/>
          </p:nvPr>
        </p:nvSpPr>
        <p:spPr>
          <a:xfrm>
            <a:off x="414625" y="2214325"/>
            <a:ext cx="1724400" cy="187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Fritillary</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0.83</a:t>
            </a:r>
            <a:endParaRPr/>
          </a:p>
          <a:p>
            <a:pPr indent="0" lvl="0" marL="0" rtl="0" algn="l">
              <a:spcBef>
                <a:spcPts val="600"/>
              </a:spcBef>
              <a:spcAft>
                <a:spcPts val="0"/>
              </a:spcAft>
              <a:buNone/>
            </a:pPr>
            <a:r>
              <a:rPr lang="en"/>
              <a:t>Recall: 1.00</a:t>
            </a:r>
            <a:endParaRPr/>
          </a:p>
        </p:txBody>
      </p:sp>
      <p:sp>
        <p:nvSpPr>
          <p:cNvPr id="269" name="Google Shape;269;p40"/>
          <p:cNvSpPr txBox="1"/>
          <p:nvPr>
            <p:ph idx="2" type="body"/>
          </p:nvPr>
        </p:nvSpPr>
        <p:spPr>
          <a:xfrm>
            <a:off x="2357198" y="2214325"/>
            <a:ext cx="2145300" cy="187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Snowdrop</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a:t>
            </a:r>
            <a:r>
              <a:rPr lang="en">
                <a:solidFill>
                  <a:schemeClr val="accent4"/>
                </a:solidFill>
              </a:rPr>
              <a:t> </a:t>
            </a:r>
            <a:r>
              <a:rPr lang="en"/>
              <a:t>0.78</a:t>
            </a:r>
            <a:endParaRPr/>
          </a:p>
          <a:p>
            <a:pPr indent="0" lvl="0" marL="0" rtl="0" algn="l">
              <a:spcBef>
                <a:spcPts val="600"/>
              </a:spcBef>
              <a:spcAft>
                <a:spcPts val="0"/>
              </a:spcAft>
              <a:buNone/>
            </a:pPr>
            <a:r>
              <a:rPr lang="en"/>
              <a:t>Recall: 1.00</a:t>
            </a:r>
            <a:endParaRPr/>
          </a:p>
        </p:txBody>
      </p:sp>
      <p:sp>
        <p:nvSpPr>
          <p:cNvPr id="270" name="Google Shape;270;p40"/>
          <p:cNvSpPr txBox="1"/>
          <p:nvPr>
            <p:ph idx="3" type="body"/>
          </p:nvPr>
        </p:nvSpPr>
        <p:spPr>
          <a:xfrm>
            <a:off x="4433725" y="2214325"/>
            <a:ext cx="1815300" cy="187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200">
                <a:solidFill>
                  <a:schemeClr val="accent4"/>
                </a:solidFill>
              </a:rPr>
              <a:t>Sunflower</a:t>
            </a:r>
            <a:endParaRPr sz="2200">
              <a:solidFill>
                <a:schemeClr val="accent4"/>
              </a:solidFill>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Precision: 0.40</a:t>
            </a:r>
            <a:endParaRPr/>
          </a:p>
          <a:p>
            <a:pPr indent="0" lvl="0" marL="0" rtl="0" algn="l">
              <a:spcBef>
                <a:spcPts val="600"/>
              </a:spcBef>
              <a:spcAft>
                <a:spcPts val="0"/>
              </a:spcAft>
              <a:buNone/>
            </a:pPr>
            <a:r>
              <a:rPr lang="en"/>
              <a:t>Recall: 0.40</a:t>
            </a:r>
            <a:endParaRPr/>
          </a:p>
        </p:txBody>
      </p:sp>
      <p:sp>
        <p:nvSpPr>
          <p:cNvPr id="271" name="Google Shape;271;p40"/>
          <p:cNvSpPr txBox="1"/>
          <p:nvPr/>
        </p:nvSpPr>
        <p:spPr>
          <a:xfrm>
            <a:off x="6584075" y="2290011"/>
            <a:ext cx="2145300" cy="161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2200">
                <a:solidFill>
                  <a:schemeClr val="accent4"/>
                </a:solidFill>
                <a:latin typeface="Open Sans"/>
                <a:ea typeface="Open Sans"/>
                <a:cs typeface="Open Sans"/>
                <a:sym typeface="Open Sans"/>
              </a:rPr>
              <a:t>Tigerlily</a:t>
            </a:r>
            <a:endParaRPr sz="22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t/>
            </a:r>
            <a:endParaRPr sz="1600">
              <a:solidFill>
                <a:schemeClr val="accent4"/>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Precision: 0.86</a:t>
            </a:r>
            <a:endParaRPr sz="1600">
              <a:solidFill>
                <a:schemeClr val="lt1"/>
              </a:solidFill>
              <a:latin typeface="Open Sans"/>
              <a:ea typeface="Open Sans"/>
              <a:cs typeface="Open Sans"/>
              <a:sym typeface="Open Sans"/>
            </a:endParaRPr>
          </a:p>
          <a:p>
            <a:pPr indent="0" lvl="0" marL="0" rtl="0" algn="l">
              <a:lnSpc>
                <a:spcPct val="115000"/>
              </a:lnSpc>
              <a:spcBef>
                <a:spcPts val="600"/>
              </a:spcBef>
              <a:spcAft>
                <a:spcPts val="0"/>
              </a:spcAft>
              <a:buNone/>
            </a:pPr>
            <a:r>
              <a:rPr lang="en" sz="1600">
                <a:solidFill>
                  <a:schemeClr val="lt1"/>
                </a:solidFill>
                <a:latin typeface="Open Sans"/>
                <a:ea typeface="Open Sans"/>
                <a:cs typeface="Open Sans"/>
                <a:sym typeface="Open Sans"/>
              </a:rPr>
              <a:t>Recall: 0.55</a:t>
            </a:r>
            <a:endParaRPr sz="1600">
              <a:solidFill>
                <a:schemeClr val="accent4"/>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idx="1" type="body"/>
          </p:nvPr>
        </p:nvSpPr>
        <p:spPr>
          <a:xfrm>
            <a:off x="457200" y="1852210"/>
            <a:ext cx="3561000" cy="307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t>Total inputs: 60</a:t>
            </a:r>
            <a:endParaRPr b="1" sz="2000"/>
          </a:p>
          <a:p>
            <a:pPr indent="0" lvl="0" marL="0" rtl="0" algn="l">
              <a:spcBef>
                <a:spcPts val="600"/>
              </a:spcBef>
              <a:spcAft>
                <a:spcPts val="0"/>
              </a:spcAft>
              <a:buNone/>
            </a:pPr>
            <a:r>
              <a:t/>
            </a:r>
            <a:endParaRPr b="1" sz="2000"/>
          </a:p>
          <a:p>
            <a:pPr indent="0" lvl="0" marL="0" rtl="0" algn="l">
              <a:spcBef>
                <a:spcPts val="600"/>
              </a:spcBef>
              <a:spcAft>
                <a:spcPts val="0"/>
              </a:spcAft>
              <a:buNone/>
            </a:pPr>
            <a:r>
              <a:rPr b="1" lang="en" sz="2000"/>
              <a:t>Correctly predicted: 43</a:t>
            </a:r>
            <a:endParaRPr b="1" sz="2000"/>
          </a:p>
          <a:p>
            <a:pPr indent="0" lvl="0" marL="0" rtl="0" algn="l">
              <a:spcBef>
                <a:spcPts val="600"/>
              </a:spcBef>
              <a:spcAft>
                <a:spcPts val="0"/>
              </a:spcAft>
              <a:buNone/>
            </a:pPr>
            <a:r>
              <a:t/>
            </a:r>
            <a:endParaRPr b="1" sz="2000"/>
          </a:p>
          <a:p>
            <a:pPr indent="0" lvl="0" marL="0" rtl="0" algn="l">
              <a:spcBef>
                <a:spcPts val="600"/>
              </a:spcBef>
              <a:spcAft>
                <a:spcPts val="0"/>
              </a:spcAft>
              <a:buNone/>
            </a:pPr>
            <a:r>
              <a:rPr b="1" lang="en" sz="2000"/>
              <a:t>Overall Accuracy:  0.72</a:t>
            </a:r>
            <a:endParaRPr b="1" sz="2000"/>
          </a:p>
        </p:txBody>
      </p:sp>
      <p:sp>
        <p:nvSpPr>
          <p:cNvPr id="277" name="Google Shape;277;p41"/>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Overall test Accuracy of the dataset (on test samples)</a:t>
            </a:r>
            <a:endParaRPr>
              <a:solidFill>
                <a:schemeClr val="accent4"/>
              </a:solidFill>
            </a:endParaRPr>
          </a:p>
        </p:txBody>
      </p:sp>
      <p:sp>
        <p:nvSpPr>
          <p:cNvPr id="278" name="Google Shape;278;p4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idx="4294967295" type="title"/>
          </p:nvPr>
        </p:nvSpPr>
        <p:spPr>
          <a:xfrm>
            <a:off x="875875" y="92819"/>
            <a:ext cx="8229600" cy="57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Confusion Matrix (</a:t>
            </a:r>
            <a:r>
              <a:rPr lang="en">
                <a:solidFill>
                  <a:schemeClr val="accent4"/>
                </a:solidFill>
              </a:rPr>
              <a:t>LR</a:t>
            </a:r>
            <a:r>
              <a:rPr lang="en"/>
              <a:t>)</a:t>
            </a:r>
            <a:endParaRPr/>
          </a:p>
        </p:txBody>
      </p:sp>
      <p:sp>
        <p:nvSpPr>
          <p:cNvPr id="284" name="Google Shape;284;p4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5" name="Google Shape;285;p42"/>
          <p:cNvGraphicFramePr/>
          <p:nvPr/>
        </p:nvGraphicFramePr>
        <p:xfrm>
          <a:off x="163100" y="595425"/>
          <a:ext cx="3000000" cy="3000000"/>
        </p:xfrm>
        <a:graphic>
          <a:graphicData uri="http://schemas.openxmlformats.org/drawingml/2006/table">
            <a:tbl>
              <a:tblPr>
                <a:noFill/>
                <a:tableStyleId>{3A257926-FC21-42C8-AF9B-E72E18B77BE7}</a:tableStyleId>
              </a:tblPr>
              <a:tblGrid>
                <a:gridCol w="1003800"/>
                <a:gridCol w="1002825"/>
                <a:gridCol w="833500"/>
                <a:gridCol w="988750"/>
                <a:gridCol w="1158100"/>
                <a:gridCol w="819375"/>
                <a:gridCol w="988750"/>
                <a:gridCol w="988750"/>
                <a:gridCol w="988750"/>
              </a:tblGrid>
              <a:tr h="599475">
                <a:tc>
                  <a:txBody>
                    <a:bodyPr/>
                    <a:lstStyle/>
                    <a:p>
                      <a:pPr indent="0" lvl="0" marL="0" rtl="0" algn="r">
                        <a:spcBef>
                          <a:spcPts val="0"/>
                        </a:spcBef>
                        <a:spcAft>
                          <a:spcPts val="0"/>
                        </a:spcAft>
                        <a:buNone/>
                      </a:pPr>
                      <a:r>
                        <a:t/>
                      </a:r>
                      <a:endParaRPr sz="800">
                        <a:solidFill>
                          <a:schemeClr val="dk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accent2"/>
                          </a:solidFill>
                          <a:latin typeface="Open Sans"/>
                          <a:ea typeface="Open Sans"/>
                          <a:cs typeface="Open Sans"/>
                          <a:sym typeface="Open Sans"/>
                        </a:rPr>
                        <a:t>ColisFoot</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Daffodil</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Daisy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Dandelion</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Fritillary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accent2"/>
                          </a:solidFill>
                          <a:latin typeface="Open Sans"/>
                          <a:ea typeface="Open Sans"/>
                          <a:cs typeface="Open Sans"/>
                          <a:sym typeface="Open Sans"/>
                        </a:rPr>
                        <a:t>Snowdrop</a:t>
                      </a:r>
                      <a:endParaRPr sz="12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accent2"/>
                          </a:solidFill>
                          <a:latin typeface="Open Sans"/>
                          <a:ea typeface="Open Sans"/>
                          <a:cs typeface="Open Sans"/>
                          <a:sym typeface="Open Sans"/>
                        </a:rPr>
                        <a:t>Sunflower</a:t>
                      </a:r>
                      <a:endParaRPr sz="12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accent2"/>
                          </a:solidFill>
                          <a:latin typeface="Open Sans"/>
                          <a:ea typeface="Open Sans"/>
                          <a:cs typeface="Open Sans"/>
                          <a:sym typeface="Open Sans"/>
                        </a:rPr>
                        <a:t>Tigerlily</a:t>
                      </a:r>
                      <a:endParaRPr sz="1300">
                        <a:solidFill>
                          <a:schemeClr val="accent2"/>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25500">
                <a:tc>
                  <a:txBody>
                    <a:bodyPr/>
                    <a:lstStyle/>
                    <a:p>
                      <a:pPr indent="0" lvl="0" marL="0" rtl="0" algn="ctr">
                        <a:spcBef>
                          <a:spcPts val="0"/>
                        </a:spcBef>
                        <a:spcAft>
                          <a:spcPts val="0"/>
                        </a:spcAft>
                        <a:buNone/>
                      </a:pPr>
                      <a:r>
                        <a:rPr lang="en" sz="1200">
                          <a:solidFill>
                            <a:schemeClr val="accent1"/>
                          </a:solidFill>
                          <a:latin typeface="Open Sans"/>
                          <a:ea typeface="Open Sans"/>
                          <a:cs typeface="Open Sans"/>
                          <a:sym typeface="Open Sans"/>
                        </a:rPr>
                        <a:t>ColisFoot</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9</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l">
                        <a:spcBef>
                          <a:spcPts val="0"/>
                        </a:spcBef>
                        <a:spcAft>
                          <a:spcPts val="0"/>
                        </a:spcAft>
                        <a:buNone/>
                      </a:pPr>
                      <a:r>
                        <a:rPr lang="en" sz="1200">
                          <a:solidFill>
                            <a:schemeClr val="accent1"/>
                          </a:solidFill>
                          <a:latin typeface="Open Sans"/>
                          <a:ea typeface="Open Sans"/>
                          <a:cs typeface="Open Sans"/>
                          <a:sym typeface="Open Sans"/>
                        </a:rPr>
                        <a:t>     Daffodil</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5</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Daisy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5</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Dandelion</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4</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Fritillary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5</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Snowdrop</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7</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Sunflower</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500">
                <a:tc>
                  <a:txBody>
                    <a:bodyPr/>
                    <a:lstStyle/>
                    <a:p>
                      <a:pPr indent="0" lvl="0" marL="0" rtl="0" algn="r">
                        <a:spcBef>
                          <a:spcPts val="0"/>
                        </a:spcBef>
                        <a:spcAft>
                          <a:spcPts val="0"/>
                        </a:spcAft>
                        <a:buNone/>
                      </a:pPr>
                      <a:r>
                        <a:rPr lang="en" sz="1200">
                          <a:solidFill>
                            <a:schemeClr val="accent1"/>
                          </a:solidFill>
                          <a:latin typeface="Open Sans"/>
                          <a:ea typeface="Open Sans"/>
                          <a:cs typeface="Open Sans"/>
                          <a:sym typeface="Open Sans"/>
                        </a:rPr>
                        <a:t>Tigerlily</a:t>
                      </a:r>
                      <a:endParaRPr sz="1200">
                        <a:solidFill>
                          <a:schemeClr val="accen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2</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0</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1</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lt1"/>
                          </a:solidFill>
                          <a:latin typeface="Open Sans"/>
                          <a:ea typeface="Open Sans"/>
                          <a:cs typeface="Open Sans"/>
                          <a:sym typeface="Open Sans"/>
                        </a:rPr>
                        <a:t>6</a:t>
                      </a:r>
                      <a:endParaRPr sz="1600">
                        <a:solidFill>
                          <a:schemeClr val="lt1"/>
                        </a:solidFill>
                        <a:latin typeface="Open Sans"/>
                        <a:ea typeface="Open Sans"/>
                        <a:cs typeface="Open Sans"/>
                        <a:sym typeface="Open Sans"/>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cxnSp>
        <p:nvCxnSpPr>
          <p:cNvPr id="286" name="Google Shape;286;p42"/>
          <p:cNvCxnSpPr/>
          <p:nvPr/>
        </p:nvCxnSpPr>
        <p:spPr>
          <a:xfrm>
            <a:off x="188025" y="805775"/>
            <a:ext cx="966900" cy="3894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42"/>
          <p:cNvSpPr txBox="1"/>
          <p:nvPr/>
        </p:nvSpPr>
        <p:spPr>
          <a:xfrm>
            <a:off x="802000" y="783450"/>
            <a:ext cx="4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Open Sans"/>
                <a:ea typeface="Open Sans"/>
                <a:cs typeface="Open Sans"/>
                <a:sym typeface="Open Sans"/>
              </a:rPr>
              <a:t>PV</a:t>
            </a:r>
            <a:endParaRPr b="1">
              <a:solidFill>
                <a:schemeClr val="accent2"/>
              </a:solidFill>
              <a:latin typeface="Open Sans"/>
              <a:ea typeface="Open Sans"/>
              <a:cs typeface="Open Sans"/>
              <a:sym typeface="Open Sans"/>
            </a:endParaRPr>
          </a:p>
        </p:txBody>
      </p:sp>
      <p:sp>
        <p:nvSpPr>
          <p:cNvPr id="288" name="Google Shape;288;p42"/>
          <p:cNvSpPr txBox="1"/>
          <p:nvPr/>
        </p:nvSpPr>
        <p:spPr>
          <a:xfrm>
            <a:off x="188025" y="809325"/>
            <a:ext cx="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Open Sans"/>
                <a:ea typeface="Open Sans"/>
                <a:cs typeface="Open Sans"/>
                <a:sym typeface="Open Sans"/>
              </a:rPr>
              <a:t>AV</a:t>
            </a:r>
            <a:endParaRPr b="1">
              <a:solidFill>
                <a:schemeClr val="accent2"/>
              </a:solidFill>
              <a:latin typeface="Open Sans"/>
              <a:ea typeface="Open Sans"/>
              <a:cs typeface="Open Sans"/>
              <a:sym typeface="Open Sans"/>
            </a:endParaRPr>
          </a:p>
        </p:txBody>
      </p:sp>
      <p:sp>
        <p:nvSpPr>
          <p:cNvPr id="289" name="Google Shape;289;p42"/>
          <p:cNvSpPr txBox="1"/>
          <p:nvPr/>
        </p:nvSpPr>
        <p:spPr>
          <a:xfrm>
            <a:off x="1235500" y="472230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Open Sans"/>
                <a:ea typeface="Open Sans"/>
                <a:cs typeface="Open Sans"/>
                <a:sym typeface="Open Sans"/>
              </a:rPr>
              <a:t>                        AV : Actual values                        PV: Predicted values</a:t>
            </a:r>
            <a:endParaRPr b="1">
              <a:solidFill>
                <a:schemeClr val="accent4"/>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type="title"/>
          </p:nvPr>
        </p:nvSpPr>
        <p:spPr>
          <a:xfrm>
            <a:off x="537775" y="2354595"/>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Prediction on some random images (which are separated from the dataset before training)using</a:t>
            </a:r>
            <a:r>
              <a:rPr lang="en">
                <a:solidFill>
                  <a:schemeClr val="accent4"/>
                </a:solidFill>
              </a:rPr>
              <a:t> Logistic Regression</a:t>
            </a:r>
            <a:endParaRPr>
              <a:solidFill>
                <a:schemeClr val="accent4"/>
              </a:solidFill>
            </a:endParaRPr>
          </a:p>
        </p:txBody>
      </p:sp>
      <p:sp>
        <p:nvSpPr>
          <p:cNvPr id="295" name="Google Shape;295;p4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idx="1" type="body"/>
          </p:nvPr>
        </p:nvSpPr>
        <p:spPr>
          <a:xfrm>
            <a:off x="528150" y="66075"/>
            <a:ext cx="7449000" cy="65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False predicted </a:t>
            </a:r>
            <a:endParaRPr b="1">
              <a:solidFill>
                <a:schemeClr val="accent4"/>
              </a:solidFill>
            </a:endParaRPr>
          </a:p>
          <a:p>
            <a:pPr indent="0" lvl="0" marL="0" rtl="0" algn="l">
              <a:spcBef>
                <a:spcPts val="600"/>
              </a:spcBef>
              <a:spcAft>
                <a:spcPts val="0"/>
              </a:spcAft>
              <a:buNone/>
            </a:pPr>
            <a:r>
              <a:rPr b="1" lang="en">
                <a:solidFill>
                  <a:schemeClr val="accent4"/>
                </a:solidFill>
              </a:rPr>
              <a:t>(names of predicted flower are written on the top-left corner of each image )</a:t>
            </a:r>
            <a:endParaRPr/>
          </a:p>
        </p:txBody>
      </p:sp>
      <p:sp>
        <p:nvSpPr>
          <p:cNvPr id="301" name="Google Shape;301;p4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44"/>
          <p:cNvPicPr preferRelativeResize="0"/>
          <p:nvPr/>
        </p:nvPicPr>
        <p:blipFill>
          <a:blip r:embed="rId3">
            <a:alphaModFix/>
          </a:blip>
          <a:stretch>
            <a:fillRect/>
          </a:stretch>
        </p:blipFill>
        <p:spPr>
          <a:xfrm>
            <a:off x="528150" y="1409700"/>
            <a:ext cx="1714575" cy="1343350"/>
          </a:xfrm>
          <a:prstGeom prst="rect">
            <a:avLst/>
          </a:prstGeom>
          <a:noFill/>
          <a:ln>
            <a:noFill/>
          </a:ln>
        </p:spPr>
      </p:pic>
      <p:pic>
        <p:nvPicPr>
          <p:cNvPr id="303" name="Google Shape;303;p44"/>
          <p:cNvPicPr preferRelativeResize="0"/>
          <p:nvPr/>
        </p:nvPicPr>
        <p:blipFill>
          <a:blip r:embed="rId4">
            <a:alphaModFix/>
          </a:blip>
          <a:stretch>
            <a:fillRect/>
          </a:stretch>
        </p:blipFill>
        <p:spPr>
          <a:xfrm>
            <a:off x="2393550" y="1409700"/>
            <a:ext cx="1724025" cy="1343350"/>
          </a:xfrm>
          <a:prstGeom prst="rect">
            <a:avLst/>
          </a:prstGeom>
          <a:noFill/>
          <a:ln>
            <a:noFill/>
          </a:ln>
        </p:spPr>
      </p:pic>
      <p:pic>
        <p:nvPicPr>
          <p:cNvPr id="304" name="Google Shape;304;p44"/>
          <p:cNvPicPr preferRelativeResize="0"/>
          <p:nvPr/>
        </p:nvPicPr>
        <p:blipFill>
          <a:blip r:embed="rId5">
            <a:alphaModFix/>
          </a:blip>
          <a:stretch>
            <a:fillRect/>
          </a:stretch>
        </p:blipFill>
        <p:spPr>
          <a:xfrm>
            <a:off x="4377400" y="1409700"/>
            <a:ext cx="1714500" cy="1343350"/>
          </a:xfrm>
          <a:prstGeom prst="rect">
            <a:avLst/>
          </a:prstGeom>
          <a:noFill/>
          <a:ln>
            <a:noFill/>
          </a:ln>
        </p:spPr>
      </p:pic>
      <p:pic>
        <p:nvPicPr>
          <p:cNvPr id="305" name="Google Shape;305;p44"/>
          <p:cNvPicPr preferRelativeResize="0"/>
          <p:nvPr/>
        </p:nvPicPr>
        <p:blipFill>
          <a:blip r:embed="rId6">
            <a:alphaModFix/>
          </a:blip>
          <a:stretch>
            <a:fillRect/>
          </a:stretch>
        </p:blipFill>
        <p:spPr>
          <a:xfrm>
            <a:off x="6351725" y="1409700"/>
            <a:ext cx="1625400" cy="1343350"/>
          </a:xfrm>
          <a:prstGeom prst="rect">
            <a:avLst/>
          </a:prstGeom>
          <a:noFill/>
          <a:ln>
            <a:noFill/>
          </a:ln>
        </p:spPr>
      </p:pic>
      <p:pic>
        <p:nvPicPr>
          <p:cNvPr id="306" name="Google Shape;306;p44"/>
          <p:cNvPicPr preferRelativeResize="0"/>
          <p:nvPr/>
        </p:nvPicPr>
        <p:blipFill>
          <a:blip r:embed="rId7">
            <a:alphaModFix/>
          </a:blip>
          <a:stretch>
            <a:fillRect/>
          </a:stretch>
        </p:blipFill>
        <p:spPr>
          <a:xfrm>
            <a:off x="528150" y="2981800"/>
            <a:ext cx="1724025" cy="1637950"/>
          </a:xfrm>
          <a:prstGeom prst="rect">
            <a:avLst/>
          </a:prstGeom>
          <a:noFill/>
          <a:ln>
            <a:noFill/>
          </a:ln>
        </p:spPr>
      </p:pic>
      <p:pic>
        <p:nvPicPr>
          <p:cNvPr id="307" name="Google Shape;307;p44"/>
          <p:cNvPicPr preferRelativeResize="0"/>
          <p:nvPr/>
        </p:nvPicPr>
        <p:blipFill>
          <a:blip r:embed="rId8">
            <a:alphaModFix/>
          </a:blip>
          <a:stretch>
            <a:fillRect/>
          </a:stretch>
        </p:blipFill>
        <p:spPr>
          <a:xfrm>
            <a:off x="2502425" y="2981800"/>
            <a:ext cx="1625400" cy="1637950"/>
          </a:xfrm>
          <a:prstGeom prst="rect">
            <a:avLst/>
          </a:prstGeom>
          <a:noFill/>
          <a:ln>
            <a:noFill/>
          </a:ln>
        </p:spPr>
      </p:pic>
      <p:pic>
        <p:nvPicPr>
          <p:cNvPr id="308" name="Google Shape;308;p44"/>
          <p:cNvPicPr preferRelativeResize="0"/>
          <p:nvPr/>
        </p:nvPicPr>
        <p:blipFill>
          <a:blip r:embed="rId9">
            <a:alphaModFix/>
          </a:blip>
          <a:stretch>
            <a:fillRect/>
          </a:stretch>
        </p:blipFill>
        <p:spPr>
          <a:xfrm>
            <a:off x="4280225" y="2905450"/>
            <a:ext cx="1897350" cy="1714300"/>
          </a:xfrm>
          <a:prstGeom prst="rect">
            <a:avLst/>
          </a:prstGeom>
          <a:noFill/>
          <a:ln>
            <a:noFill/>
          </a:ln>
        </p:spPr>
      </p:pic>
      <p:pic>
        <p:nvPicPr>
          <p:cNvPr id="309" name="Google Shape;309;p44"/>
          <p:cNvPicPr preferRelativeResize="0"/>
          <p:nvPr/>
        </p:nvPicPr>
        <p:blipFill>
          <a:blip r:embed="rId10">
            <a:alphaModFix/>
          </a:blip>
          <a:stretch>
            <a:fillRect/>
          </a:stretch>
        </p:blipFill>
        <p:spPr>
          <a:xfrm>
            <a:off x="6329975" y="2905450"/>
            <a:ext cx="1714500" cy="1719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idx="1" type="body"/>
          </p:nvPr>
        </p:nvSpPr>
        <p:spPr>
          <a:xfrm>
            <a:off x="528150" y="66100"/>
            <a:ext cx="8322000" cy="658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chemeClr val="accent4"/>
                </a:solidFill>
              </a:rPr>
              <a:t>Truly </a:t>
            </a:r>
            <a:r>
              <a:rPr b="1" lang="en">
                <a:solidFill>
                  <a:schemeClr val="accent4"/>
                </a:solidFill>
              </a:rPr>
              <a:t>predicted </a:t>
            </a:r>
            <a:endParaRPr b="1">
              <a:solidFill>
                <a:schemeClr val="accent4"/>
              </a:solidFill>
            </a:endParaRPr>
          </a:p>
          <a:p>
            <a:pPr indent="0" lvl="0" marL="0" rtl="0" algn="l">
              <a:spcBef>
                <a:spcPts val="600"/>
              </a:spcBef>
              <a:spcAft>
                <a:spcPts val="0"/>
              </a:spcAft>
              <a:buNone/>
            </a:pPr>
            <a:r>
              <a:rPr b="1" lang="en">
                <a:solidFill>
                  <a:schemeClr val="accent4"/>
                </a:solidFill>
              </a:rPr>
              <a:t>(names of predicted flower are written on the top-left corner of each image )</a:t>
            </a:r>
            <a:endParaRPr/>
          </a:p>
        </p:txBody>
      </p:sp>
      <p:sp>
        <p:nvSpPr>
          <p:cNvPr id="315" name="Google Shape;315;p4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45"/>
          <p:cNvPicPr preferRelativeResize="0"/>
          <p:nvPr/>
        </p:nvPicPr>
        <p:blipFill>
          <a:blip r:embed="rId3">
            <a:alphaModFix/>
          </a:blip>
          <a:stretch>
            <a:fillRect/>
          </a:stretch>
        </p:blipFill>
        <p:spPr>
          <a:xfrm>
            <a:off x="528150" y="1294450"/>
            <a:ext cx="1724025" cy="1458600"/>
          </a:xfrm>
          <a:prstGeom prst="rect">
            <a:avLst/>
          </a:prstGeom>
          <a:noFill/>
          <a:ln>
            <a:noFill/>
          </a:ln>
        </p:spPr>
      </p:pic>
      <p:pic>
        <p:nvPicPr>
          <p:cNvPr id="317" name="Google Shape;317;p45"/>
          <p:cNvPicPr preferRelativeResize="0"/>
          <p:nvPr/>
        </p:nvPicPr>
        <p:blipFill>
          <a:blip r:embed="rId4">
            <a:alphaModFix/>
          </a:blip>
          <a:stretch>
            <a:fillRect/>
          </a:stretch>
        </p:blipFill>
        <p:spPr>
          <a:xfrm>
            <a:off x="2502425" y="1180900"/>
            <a:ext cx="1625400" cy="1572150"/>
          </a:xfrm>
          <a:prstGeom prst="rect">
            <a:avLst/>
          </a:prstGeom>
          <a:noFill/>
          <a:ln>
            <a:noFill/>
          </a:ln>
        </p:spPr>
      </p:pic>
      <p:pic>
        <p:nvPicPr>
          <p:cNvPr id="318" name="Google Shape;318;p45"/>
          <p:cNvPicPr preferRelativeResize="0"/>
          <p:nvPr/>
        </p:nvPicPr>
        <p:blipFill>
          <a:blip r:embed="rId5">
            <a:alphaModFix/>
          </a:blip>
          <a:stretch>
            <a:fillRect/>
          </a:stretch>
        </p:blipFill>
        <p:spPr>
          <a:xfrm>
            <a:off x="4280225" y="1294450"/>
            <a:ext cx="1867937" cy="1458600"/>
          </a:xfrm>
          <a:prstGeom prst="rect">
            <a:avLst/>
          </a:prstGeom>
          <a:noFill/>
          <a:ln>
            <a:noFill/>
          </a:ln>
        </p:spPr>
      </p:pic>
      <p:pic>
        <p:nvPicPr>
          <p:cNvPr id="319" name="Google Shape;319;p45"/>
          <p:cNvPicPr preferRelativeResize="0"/>
          <p:nvPr/>
        </p:nvPicPr>
        <p:blipFill>
          <a:blip r:embed="rId6">
            <a:alphaModFix/>
          </a:blip>
          <a:stretch>
            <a:fillRect/>
          </a:stretch>
        </p:blipFill>
        <p:spPr>
          <a:xfrm>
            <a:off x="528150" y="2866600"/>
            <a:ext cx="1724025" cy="2085650"/>
          </a:xfrm>
          <a:prstGeom prst="rect">
            <a:avLst/>
          </a:prstGeom>
          <a:noFill/>
          <a:ln>
            <a:noFill/>
          </a:ln>
        </p:spPr>
      </p:pic>
      <p:pic>
        <p:nvPicPr>
          <p:cNvPr id="320" name="Google Shape;320;p45"/>
          <p:cNvPicPr preferRelativeResize="0"/>
          <p:nvPr/>
        </p:nvPicPr>
        <p:blipFill>
          <a:blip r:embed="rId7">
            <a:alphaModFix/>
          </a:blip>
          <a:stretch>
            <a:fillRect/>
          </a:stretch>
        </p:blipFill>
        <p:spPr>
          <a:xfrm>
            <a:off x="2498623" y="2866600"/>
            <a:ext cx="1633020" cy="2085650"/>
          </a:xfrm>
          <a:prstGeom prst="rect">
            <a:avLst/>
          </a:prstGeom>
          <a:noFill/>
          <a:ln>
            <a:noFill/>
          </a:ln>
        </p:spPr>
      </p:pic>
      <p:pic>
        <p:nvPicPr>
          <p:cNvPr id="321" name="Google Shape;321;p45"/>
          <p:cNvPicPr preferRelativeResize="0"/>
          <p:nvPr/>
        </p:nvPicPr>
        <p:blipFill>
          <a:blip r:embed="rId8">
            <a:alphaModFix/>
          </a:blip>
          <a:stretch>
            <a:fillRect/>
          </a:stretch>
        </p:blipFill>
        <p:spPr>
          <a:xfrm>
            <a:off x="4284048" y="2905450"/>
            <a:ext cx="1867925" cy="2085650"/>
          </a:xfrm>
          <a:prstGeom prst="rect">
            <a:avLst/>
          </a:prstGeom>
          <a:noFill/>
          <a:ln>
            <a:noFill/>
          </a:ln>
        </p:spPr>
      </p:pic>
      <p:pic>
        <p:nvPicPr>
          <p:cNvPr id="322" name="Google Shape;322;p45"/>
          <p:cNvPicPr preferRelativeResize="0"/>
          <p:nvPr/>
        </p:nvPicPr>
        <p:blipFill>
          <a:blip r:embed="rId9">
            <a:alphaModFix/>
          </a:blip>
          <a:stretch>
            <a:fillRect/>
          </a:stretch>
        </p:blipFill>
        <p:spPr>
          <a:xfrm>
            <a:off x="6304375" y="1180900"/>
            <a:ext cx="2691050" cy="1572150"/>
          </a:xfrm>
          <a:prstGeom prst="rect">
            <a:avLst/>
          </a:prstGeom>
          <a:noFill/>
          <a:ln>
            <a:noFill/>
          </a:ln>
        </p:spPr>
      </p:pic>
      <p:pic>
        <p:nvPicPr>
          <p:cNvPr id="323" name="Google Shape;323;p45"/>
          <p:cNvPicPr preferRelativeResize="0"/>
          <p:nvPr/>
        </p:nvPicPr>
        <p:blipFill>
          <a:blip r:embed="rId10">
            <a:alphaModFix/>
          </a:blip>
          <a:stretch>
            <a:fillRect/>
          </a:stretch>
        </p:blipFill>
        <p:spPr>
          <a:xfrm>
            <a:off x="6304375" y="2905450"/>
            <a:ext cx="2620200" cy="204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The model is predicting the images with a good accuracy but it can be improved by: </a:t>
            </a:r>
            <a:endParaRPr sz="2400">
              <a:solidFill>
                <a:schemeClr val="accent4"/>
              </a:solidFill>
            </a:endParaRPr>
          </a:p>
        </p:txBody>
      </p:sp>
      <p:sp>
        <p:nvSpPr>
          <p:cNvPr id="329" name="Google Shape;329;p46"/>
          <p:cNvSpPr txBox="1"/>
          <p:nvPr>
            <p:ph idx="1" type="body"/>
          </p:nvPr>
        </p:nvSpPr>
        <p:spPr>
          <a:xfrm>
            <a:off x="457200" y="1623900"/>
            <a:ext cx="7748100" cy="3073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Using the data augmentation technique to produce more images in each class so that we can get a </a:t>
            </a:r>
            <a:r>
              <a:rPr lang="en"/>
              <a:t>variety</a:t>
            </a:r>
            <a:r>
              <a:rPr lang="en"/>
              <a:t> of samples within each class</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Combining global and local features and then training the model with these features can give a much more improved accuracy</a:t>
            </a:r>
            <a:endParaRPr/>
          </a:p>
          <a:p>
            <a:pPr indent="0" lvl="0" marL="457200" rtl="0" algn="l">
              <a:spcBef>
                <a:spcPts val="600"/>
              </a:spcBef>
              <a:spcAft>
                <a:spcPts val="0"/>
              </a:spcAft>
              <a:buNone/>
            </a:pPr>
            <a:r>
              <a:t/>
            </a:r>
            <a:endParaRPr/>
          </a:p>
          <a:p>
            <a:pPr indent="-342900" lvl="0" marL="457200" rtl="0" algn="l">
              <a:spcBef>
                <a:spcPts val="600"/>
              </a:spcBef>
              <a:spcAft>
                <a:spcPts val="0"/>
              </a:spcAft>
              <a:buSzPts val="1800"/>
              <a:buChar char="❖"/>
            </a:pPr>
            <a:r>
              <a:rPr lang="en"/>
              <a:t>By collecting more data in each class with different properties in each image </a:t>
            </a:r>
            <a:endParaRPr/>
          </a:p>
          <a:p>
            <a:pPr indent="0" lvl="0" marL="457200" rtl="0" algn="l">
              <a:spcBef>
                <a:spcPts val="600"/>
              </a:spcBef>
              <a:spcAft>
                <a:spcPts val="0"/>
              </a:spcAft>
              <a:buNone/>
            </a:pPr>
            <a:r>
              <a:t/>
            </a:r>
            <a:endParaRPr/>
          </a:p>
        </p:txBody>
      </p:sp>
      <p:sp>
        <p:nvSpPr>
          <p:cNvPr id="330" name="Google Shape;330;p4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idx="1" type="body"/>
          </p:nvPr>
        </p:nvSpPr>
        <p:spPr>
          <a:xfrm>
            <a:off x="561900" y="852750"/>
            <a:ext cx="8020200" cy="34380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Image Classification task using different machine learning algorithms with the help of python</a:t>
            </a:r>
            <a:endParaRPr sz="2300"/>
          </a:p>
          <a:p>
            <a:pPr indent="0" lvl="0" marL="457200" rtl="0" algn="l">
              <a:spcBef>
                <a:spcPts val="600"/>
              </a:spcBef>
              <a:spcAft>
                <a:spcPts val="0"/>
              </a:spcAft>
              <a:buNone/>
            </a:pPr>
            <a:r>
              <a:t/>
            </a:r>
            <a:endParaRPr sz="2300"/>
          </a:p>
          <a:p>
            <a:pPr indent="-374650" lvl="0" marL="457200" rtl="0" algn="l">
              <a:spcBef>
                <a:spcPts val="600"/>
              </a:spcBef>
              <a:spcAft>
                <a:spcPts val="0"/>
              </a:spcAft>
              <a:buSzPts val="2300"/>
              <a:buChar char="○"/>
            </a:pPr>
            <a:r>
              <a:rPr lang="en" sz="2300"/>
              <a:t>To come up with some machine learning models which can classify flowers into the correct </a:t>
            </a:r>
            <a:r>
              <a:rPr lang="en" sz="2300"/>
              <a:t>class</a:t>
            </a:r>
            <a:r>
              <a:rPr lang="en" sz="2300"/>
              <a:t> among the eight different given classes. </a:t>
            </a:r>
            <a:endParaRPr sz="2300"/>
          </a:p>
          <a:p>
            <a:pPr indent="0" lvl="0" marL="457200" rtl="0" algn="l">
              <a:spcBef>
                <a:spcPts val="600"/>
              </a:spcBef>
              <a:spcAft>
                <a:spcPts val="0"/>
              </a:spcAft>
              <a:buNone/>
            </a:pPr>
            <a:r>
              <a:t/>
            </a:r>
            <a:endParaRPr sz="2300"/>
          </a:p>
          <a:p>
            <a:pPr indent="-374650" lvl="0" marL="457200" rtl="0" algn="l">
              <a:spcBef>
                <a:spcPts val="600"/>
              </a:spcBef>
              <a:spcAft>
                <a:spcPts val="0"/>
              </a:spcAft>
              <a:buSzPts val="2300"/>
              <a:buChar char="○"/>
            </a:pPr>
            <a:r>
              <a:rPr lang="en" sz="2300"/>
              <a:t>Problem comes under the category of supervised learning</a:t>
            </a:r>
            <a:endParaRPr sz="2300"/>
          </a:p>
        </p:txBody>
      </p:sp>
      <p:sp>
        <p:nvSpPr>
          <p:cNvPr id="107" name="Google Shape;107;p21"/>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idx="1" type="body"/>
          </p:nvPr>
        </p:nvSpPr>
        <p:spPr>
          <a:xfrm>
            <a:off x="457200" y="1852135"/>
            <a:ext cx="3561000" cy="307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Clr>
                <a:schemeClr val="accent4"/>
              </a:buClr>
              <a:buSzPts val="2000"/>
              <a:buChar char="○"/>
            </a:pPr>
            <a:r>
              <a:rPr b="1" lang="en" sz="2000"/>
              <a:t>Eight different classes of flowers with Eighty images in each </a:t>
            </a:r>
            <a:r>
              <a:rPr b="1" lang="en" sz="2000"/>
              <a:t>class is given</a:t>
            </a:r>
            <a:endParaRPr sz="2000"/>
          </a:p>
        </p:txBody>
      </p:sp>
      <p:sp>
        <p:nvSpPr>
          <p:cNvPr id="113" name="Google Shape;113;p22"/>
          <p:cNvSpPr txBox="1"/>
          <p:nvPr>
            <p:ph type="title"/>
          </p:nvPr>
        </p:nvSpPr>
        <p:spPr>
          <a:xfrm>
            <a:off x="457200" y="447620"/>
            <a:ext cx="8229600" cy="107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a:t>
            </a:r>
            <a:r>
              <a:rPr lang="en">
                <a:solidFill>
                  <a:schemeClr val="accent4"/>
                </a:solidFill>
              </a:rPr>
              <a:t>Description</a:t>
            </a:r>
            <a:endParaRPr/>
          </a:p>
        </p:txBody>
      </p:sp>
      <p:sp>
        <p:nvSpPr>
          <p:cNvPr id="114" name="Google Shape;114;p22"/>
          <p:cNvSpPr txBox="1"/>
          <p:nvPr>
            <p:ph idx="2" type="body"/>
          </p:nvPr>
        </p:nvSpPr>
        <p:spPr>
          <a:xfrm>
            <a:off x="5131069" y="1852125"/>
            <a:ext cx="3600000" cy="307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600">
                <a:latin typeface="Montserrat"/>
                <a:ea typeface="Montserrat"/>
                <a:cs typeface="Montserrat"/>
                <a:sym typeface="Montserrat"/>
              </a:rPr>
              <a:t>Given</a:t>
            </a:r>
            <a:r>
              <a:rPr b="1" lang="en" sz="2600">
                <a:solidFill>
                  <a:schemeClr val="accent4"/>
                </a:solidFill>
                <a:latin typeface="Montserrat"/>
                <a:ea typeface="Montserrat"/>
                <a:cs typeface="Montserrat"/>
                <a:sym typeface="Montserrat"/>
              </a:rPr>
              <a:t> classes</a:t>
            </a:r>
            <a:endParaRPr b="1" sz="2600"/>
          </a:p>
          <a:p>
            <a:pPr indent="-342900" lvl="0" marL="457200" rtl="0" algn="l">
              <a:spcBef>
                <a:spcPts val="600"/>
              </a:spcBef>
              <a:spcAft>
                <a:spcPts val="0"/>
              </a:spcAft>
              <a:buClr>
                <a:schemeClr val="accent4"/>
              </a:buClr>
              <a:buSzPts val="1800"/>
              <a:buAutoNum type="arabicPeriod"/>
            </a:pPr>
            <a:r>
              <a:rPr lang="en"/>
              <a:t>Colis Foot</a:t>
            </a:r>
            <a:endParaRPr/>
          </a:p>
          <a:p>
            <a:pPr indent="-342900" lvl="0" marL="457200" rtl="0" algn="l">
              <a:spcBef>
                <a:spcPts val="0"/>
              </a:spcBef>
              <a:spcAft>
                <a:spcPts val="0"/>
              </a:spcAft>
              <a:buClr>
                <a:schemeClr val="accent4"/>
              </a:buClr>
              <a:buSzPts val="1800"/>
              <a:buAutoNum type="arabicPeriod"/>
            </a:pPr>
            <a:r>
              <a:rPr lang="en"/>
              <a:t>Daffodil</a:t>
            </a:r>
            <a:endParaRPr/>
          </a:p>
          <a:p>
            <a:pPr indent="-342900" lvl="0" marL="457200" rtl="0" algn="l">
              <a:spcBef>
                <a:spcPts val="0"/>
              </a:spcBef>
              <a:spcAft>
                <a:spcPts val="0"/>
              </a:spcAft>
              <a:buClr>
                <a:schemeClr val="accent4"/>
              </a:buClr>
              <a:buSzPts val="1800"/>
              <a:buAutoNum type="arabicPeriod"/>
            </a:pPr>
            <a:r>
              <a:rPr lang="en"/>
              <a:t>Daisy</a:t>
            </a:r>
            <a:endParaRPr/>
          </a:p>
          <a:p>
            <a:pPr indent="-342900" lvl="0" marL="457200" rtl="0" algn="l">
              <a:spcBef>
                <a:spcPts val="0"/>
              </a:spcBef>
              <a:spcAft>
                <a:spcPts val="0"/>
              </a:spcAft>
              <a:buClr>
                <a:schemeClr val="accent4"/>
              </a:buClr>
              <a:buSzPts val="1800"/>
              <a:buAutoNum type="arabicPeriod"/>
            </a:pPr>
            <a:r>
              <a:rPr lang="en"/>
              <a:t>Dandelion</a:t>
            </a:r>
            <a:endParaRPr/>
          </a:p>
          <a:p>
            <a:pPr indent="-342900" lvl="0" marL="457200" rtl="0" algn="l">
              <a:spcBef>
                <a:spcPts val="0"/>
              </a:spcBef>
              <a:spcAft>
                <a:spcPts val="0"/>
              </a:spcAft>
              <a:buClr>
                <a:schemeClr val="accent4"/>
              </a:buClr>
              <a:buSzPts val="1800"/>
              <a:buAutoNum type="arabicPeriod"/>
            </a:pPr>
            <a:r>
              <a:rPr lang="en"/>
              <a:t>Fritillary</a:t>
            </a:r>
            <a:endParaRPr/>
          </a:p>
          <a:p>
            <a:pPr indent="-342900" lvl="0" marL="457200" rtl="0" algn="l">
              <a:spcBef>
                <a:spcPts val="0"/>
              </a:spcBef>
              <a:spcAft>
                <a:spcPts val="0"/>
              </a:spcAft>
              <a:buClr>
                <a:schemeClr val="accent4"/>
              </a:buClr>
              <a:buSzPts val="1800"/>
              <a:buAutoNum type="arabicPeriod"/>
            </a:pPr>
            <a:r>
              <a:rPr lang="en"/>
              <a:t>Snowdrop</a:t>
            </a:r>
            <a:endParaRPr/>
          </a:p>
          <a:p>
            <a:pPr indent="-342900" lvl="0" marL="457200" rtl="0" algn="l">
              <a:spcBef>
                <a:spcPts val="0"/>
              </a:spcBef>
              <a:spcAft>
                <a:spcPts val="0"/>
              </a:spcAft>
              <a:buClr>
                <a:schemeClr val="accent4"/>
              </a:buClr>
              <a:buSzPts val="1800"/>
              <a:buAutoNum type="arabicPeriod"/>
            </a:pPr>
            <a:r>
              <a:rPr lang="en"/>
              <a:t>Sunflower</a:t>
            </a:r>
            <a:endParaRPr/>
          </a:p>
          <a:p>
            <a:pPr indent="-342900" lvl="0" marL="457200" rtl="0" algn="l">
              <a:spcBef>
                <a:spcPts val="0"/>
              </a:spcBef>
              <a:spcAft>
                <a:spcPts val="0"/>
              </a:spcAft>
              <a:buClr>
                <a:schemeClr val="accent4"/>
              </a:buClr>
              <a:buSzPts val="1800"/>
              <a:buAutoNum type="arabicPeriod"/>
            </a:pPr>
            <a:r>
              <a:rPr lang="en"/>
              <a:t>Tigerlily</a:t>
            </a:r>
            <a:endParaRPr/>
          </a:p>
        </p:txBody>
      </p:sp>
      <p:sp>
        <p:nvSpPr>
          <p:cNvPr id="115" name="Google Shape;115;p22"/>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ctrTitle"/>
          </p:nvPr>
        </p:nvSpPr>
        <p:spPr>
          <a:xfrm>
            <a:off x="634075" y="1735744"/>
            <a:ext cx="60093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4"/>
                </a:solidFill>
              </a:rPr>
              <a:t>2</a:t>
            </a:r>
            <a:r>
              <a:rPr lang="en">
                <a:solidFill>
                  <a:schemeClr val="accent4"/>
                </a:solidFill>
              </a:rPr>
              <a:t>.</a:t>
            </a:r>
            <a:endParaRPr>
              <a:solidFill>
                <a:schemeClr val="accent4"/>
              </a:solidFill>
            </a:endParaRPr>
          </a:p>
          <a:p>
            <a:pPr indent="0" lvl="0" marL="0" rtl="0" algn="l">
              <a:spcBef>
                <a:spcPts val="0"/>
              </a:spcBef>
              <a:spcAft>
                <a:spcPts val="0"/>
              </a:spcAft>
              <a:buNone/>
            </a:pPr>
            <a:r>
              <a:rPr lang="en"/>
              <a:t>Literature Survey</a:t>
            </a:r>
            <a:endParaRPr/>
          </a:p>
        </p:txBody>
      </p:sp>
      <p:sp>
        <p:nvSpPr>
          <p:cNvPr id="121" name="Google Shape;121;p23"/>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idx="1" type="body"/>
          </p:nvPr>
        </p:nvSpPr>
        <p:spPr>
          <a:xfrm>
            <a:off x="349175" y="1174675"/>
            <a:ext cx="8756400" cy="3892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this paper, the researchers have d</a:t>
            </a:r>
            <a:r>
              <a:rPr lang="en"/>
              <a:t>eveloped and optimize a nearest neighbor classifier architecture that distinguish categories which have significant visual similarity or to overcome the ambiguities that exist between flower categories</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Observations</a:t>
            </a:r>
            <a:endParaRPr b="1"/>
          </a:p>
          <a:p>
            <a:pPr indent="0" lvl="0" marL="0" rtl="0" algn="l">
              <a:spcBef>
                <a:spcPts val="600"/>
              </a:spcBef>
              <a:spcAft>
                <a:spcPts val="0"/>
              </a:spcAft>
              <a:buNone/>
            </a:pPr>
            <a:r>
              <a:rPr lang="en"/>
              <a:t>They conclude that in their larger dataset(OXFORD 17) color feature perform better than shape and texture and texture perform very poorly.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Source: </a:t>
            </a:r>
            <a:r>
              <a:rPr lang="en">
                <a:solidFill>
                  <a:schemeClr val="dk1"/>
                </a:solidFill>
              </a:rPr>
              <a:t> </a:t>
            </a:r>
            <a:r>
              <a:rPr lang="en" sz="1600" u="sng">
                <a:solidFill>
                  <a:schemeClr val="accent4"/>
                </a:solidFill>
                <a:hlinkClick r:id="rId3">
                  <a:extLst>
                    <a:ext uri="{A12FA001-AC4F-418D-AE19-62706E023703}">
                      <ahyp:hlinkClr val="tx"/>
                    </a:ext>
                  </a:extLst>
                </a:hlinkClick>
              </a:rPr>
              <a:t>https://www.robots.ox.ac.uk/~vgg/publications/2006/Nilsback06/nilsback06.pdf</a:t>
            </a:r>
            <a:endParaRPr sz="1600">
              <a:solidFill>
                <a:schemeClr val="accent4"/>
              </a:solidFill>
            </a:endParaRPr>
          </a:p>
        </p:txBody>
      </p:sp>
      <p:sp>
        <p:nvSpPr>
          <p:cNvPr id="127" name="Google Shape;127;p24"/>
          <p:cNvSpPr txBox="1"/>
          <p:nvPr>
            <p:ph type="title"/>
          </p:nvPr>
        </p:nvSpPr>
        <p:spPr>
          <a:xfrm>
            <a:off x="457200" y="80576"/>
            <a:ext cx="8229600" cy="10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   </a:t>
            </a:r>
            <a:r>
              <a:rPr lang="en" sz="2400">
                <a:solidFill>
                  <a:schemeClr val="accent4"/>
                </a:solidFill>
              </a:rPr>
              <a:t>A Visual Vocabulary for  flower Classification</a:t>
            </a:r>
            <a:endParaRPr sz="2400">
              <a:solidFill>
                <a:schemeClr val="accent4"/>
              </a:solidFill>
            </a:endParaRPr>
          </a:p>
          <a:p>
            <a:pPr indent="0" lvl="0" marL="0" rtl="0" algn="l">
              <a:spcBef>
                <a:spcPts val="0"/>
              </a:spcBef>
              <a:spcAft>
                <a:spcPts val="0"/>
              </a:spcAft>
              <a:buNone/>
            </a:pPr>
            <a:r>
              <a:rPr lang="en" sz="1500">
                <a:solidFill>
                  <a:schemeClr val="accent4"/>
                </a:solidFill>
              </a:rPr>
              <a:t>                                                  ~ Maria-Elena Nilsback, Andrew Zisserman</a:t>
            </a:r>
            <a:r>
              <a:rPr lang="en" sz="2400"/>
              <a:t> </a:t>
            </a:r>
            <a:endParaRPr sz="2400"/>
          </a:p>
        </p:txBody>
      </p:sp>
      <p:sp>
        <p:nvSpPr>
          <p:cNvPr id="128" name="Google Shape;128;p24"/>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193800" y="1268675"/>
            <a:ext cx="8756400" cy="360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this paper researchers have used  r</a:t>
            </a:r>
            <a:r>
              <a:rPr lang="en"/>
              <a:t>egion growing method  for segmentation and different features are used combinely. Such as for color, RGB and HSV,for texture GLCM and Wavelet transform. For shape SIFT and HOG methods are used. SGD classifier is used for classification </a:t>
            </a:r>
            <a:endParaRPr/>
          </a:p>
          <a:p>
            <a:pPr indent="0" lvl="0" marL="0" rtl="0" algn="l">
              <a:spcBef>
                <a:spcPts val="600"/>
              </a:spcBef>
              <a:spcAft>
                <a:spcPts val="0"/>
              </a:spcAft>
              <a:buNone/>
            </a:pPr>
            <a:r>
              <a:t/>
            </a:r>
            <a:endParaRPr/>
          </a:p>
          <a:p>
            <a:pPr indent="0" lvl="0" marL="0" rtl="0" algn="l">
              <a:spcBef>
                <a:spcPts val="600"/>
              </a:spcBef>
              <a:spcAft>
                <a:spcPts val="0"/>
              </a:spcAft>
              <a:buNone/>
            </a:pPr>
            <a:r>
              <a:rPr b="1" lang="en"/>
              <a:t>Observations</a:t>
            </a:r>
            <a:endParaRPr b="1"/>
          </a:p>
          <a:p>
            <a:pPr indent="0" lvl="0" marL="0" rtl="0" algn="l">
              <a:spcBef>
                <a:spcPts val="600"/>
              </a:spcBef>
              <a:spcAft>
                <a:spcPts val="0"/>
              </a:spcAft>
              <a:buNone/>
            </a:pPr>
            <a:r>
              <a:rPr lang="en"/>
              <a:t>They obtained the recognition accuracy result of 92% by using SGD classifier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Source: </a:t>
            </a:r>
            <a:r>
              <a:rPr lang="en" sz="1600" u="sng">
                <a:solidFill>
                  <a:schemeClr val="accent4"/>
                </a:solidFill>
                <a:hlinkClick r:id="rId3">
                  <a:extLst>
                    <a:ext uri="{A12FA001-AC4F-418D-AE19-62706E023703}">
                      <ahyp:hlinkClr val="tx"/>
                    </a:ext>
                  </a:extLst>
                </a:hlinkClick>
              </a:rPr>
              <a:t>http://paper.ijcsns.org/07_book/201704/20170421.pdf</a:t>
            </a:r>
            <a:endParaRPr sz="1400">
              <a:solidFill>
                <a:schemeClr val="accent4"/>
              </a:solidFill>
            </a:endParaRPr>
          </a:p>
        </p:txBody>
      </p:sp>
      <p:sp>
        <p:nvSpPr>
          <p:cNvPr id="134" name="Google Shape;134;p25"/>
          <p:cNvSpPr txBox="1"/>
          <p:nvPr>
            <p:ph type="title"/>
          </p:nvPr>
        </p:nvSpPr>
        <p:spPr>
          <a:xfrm>
            <a:off x="457200" y="308901"/>
            <a:ext cx="8229600" cy="10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Automated flower species detection and recognization and from digital images</a:t>
            </a:r>
            <a:endParaRPr sz="2400">
              <a:solidFill>
                <a:schemeClr val="accent4"/>
              </a:solidFill>
            </a:endParaRPr>
          </a:p>
          <a:p>
            <a:pPr indent="0" lvl="0" marL="0" rtl="0" algn="l">
              <a:spcBef>
                <a:spcPts val="0"/>
              </a:spcBef>
              <a:spcAft>
                <a:spcPts val="0"/>
              </a:spcAft>
              <a:buNone/>
            </a:pPr>
            <a:r>
              <a:rPr lang="en" sz="1500">
                <a:solidFill>
                  <a:schemeClr val="accent4"/>
                </a:solidFill>
              </a:rPr>
              <a:t>                                                  ~ </a:t>
            </a:r>
            <a:r>
              <a:rPr lang="en" sz="1500">
                <a:solidFill>
                  <a:schemeClr val="accent4"/>
                </a:solidFill>
              </a:rPr>
              <a:t>Aalaa Albadarneh and Ashraf Ahmad</a:t>
            </a:r>
            <a:r>
              <a:rPr lang="en" sz="2400"/>
              <a:t> </a:t>
            </a:r>
            <a:endParaRPr sz="2400"/>
          </a:p>
        </p:txBody>
      </p:sp>
      <p:sp>
        <p:nvSpPr>
          <p:cNvPr id="135" name="Google Shape;135;p25"/>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idx="1" type="body"/>
          </p:nvPr>
        </p:nvSpPr>
        <p:spPr>
          <a:xfrm>
            <a:off x="193800" y="1268675"/>
            <a:ext cx="8756400" cy="387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900"/>
              <a:t>They compute feature like local shape/texture, the shape of the boundary, the overall spatial distribution of petals, and the colour with SVM classifier on OXFORD 102.</a:t>
            </a:r>
            <a:endParaRPr sz="1900"/>
          </a:p>
          <a:p>
            <a:pPr indent="0" lvl="0" marL="0" rtl="0" algn="l">
              <a:spcBef>
                <a:spcPts val="600"/>
              </a:spcBef>
              <a:spcAft>
                <a:spcPts val="0"/>
              </a:spcAft>
              <a:buNone/>
            </a:pPr>
            <a:r>
              <a:t/>
            </a:r>
            <a:endParaRPr/>
          </a:p>
          <a:p>
            <a:pPr indent="0" lvl="0" marL="0" rtl="0" algn="l">
              <a:spcBef>
                <a:spcPts val="600"/>
              </a:spcBef>
              <a:spcAft>
                <a:spcPts val="0"/>
              </a:spcAft>
              <a:buNone/>
            </a:pPr>
            <a:r>
              <a:rPr b="1" lang="en"/>
              <a:t>Observations</a:t>
            </a:r>
            <a:endParaRPr b="1"/>
          </a:p>
          <a:p>
            <a:pPr indent="0" lvl="0" marL="0" rtl="0" algn="l">
              <a:spcBef>
                <a:spcPts val="600"/>
              </a:spcBef>
              <a:spcAft>
                <a:spcPts val="0"/>
              </a:spcAft>
              <a:buNone/>
            </a:pPr>
            <a:r>
              <a:rPr lang="en"/>
              <a:t>An improvement on performance found, from 55.1% for the best single feature to 72.8% for the combination of all features. So combining features will give better results than using single features in case of flower species recognization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Source: </a:t>
            </a:r>
            <a:r>
              <a:rPr lang="en">
                <a:solidFill>
                  <a:schemeClr val="accent4"/>
                </a:solidFill>
              </a:rPr>
              <a:t> </a:t>
            </a:r>
            <a:r>
              <a:rPr lang="en" sz="1600" u="sng">
                <a:solidFill>
                  <a:schemeClr val="accent4"/>
                </a:solidFill>
                <a:hlinkClick r:id="rId3">
                  <a:extLst>
                    <a:ext uri="{A12FA001-AC4F-418D-AE19-62706E023703}">
                      <ahyp:hlinkClr val="tx"/>
                    </a:ext>
                  </a:extLst>
                </a:hlinkClick>
              </a:rPr>
              <a:t>https://www.robots.ox.ac.uk/~vgg/publications/2007/Nilsback07/nilsback07.pdf</a:t>
            </a:r>
            <a:endParaRPr sz="1400">
              <a:solidFill>
                <a:schemeClr val="accent4"/>
              </a:solidFill>
            </a:endParaRPr>
          </a:p>
        </p:txBody>
      </p:sp>
      <p:sp>
        <p:nvSpPr>
          <p:cNvPr id="141" name="Google Shape;141;p26"/>
          <p:cNvSpPr txBox="1"/>
          <p:nvPr>
            <p:ph type="title"/>
          </p:nvPr>
        </p:nvSpPr>
        <p:spPr>
          <a:xfrm>
            <a:off x="457200" y="308901"/>
            <a:ext cx="8229600" cy="10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Automated Flower Classification over a Large Number of Classes</a:t>
            </a:r>
            <a:endParaRPr sz="2400">
              <a:solidFill>
                <a:schemeClr val="accent4"/>
              </a:solidFill>
            </a:endParaRPr>
          </a:p>
          <a:p>
            <a:pPr indent="0" lvl="0" marL="0" rtl="0" algn="l">
              <a:spcBef>
                <a:spcPts val="0"/>
              </a:spcBef>
              <a:spcAft>
                <a:spcPts val="0"/>
              </a:spcAft>
              <a:buNone/>
            </a:pPr>
            <a:r>
              <a:rPr lang="en" sz="1500">
                <a:solidFill>
                  <a:schemeClr val="accent4"/>
                </a:solidFill>
              </a:rPr>
              <a:t>                                                  ~ </a:t>
            </a:r>
            <a:r>
              <a:rPr lang="en" sz="1500">
                <a:solidFill>
                  <a:schemeClr val="accent4"/>
                </a:solidFill>
              </a:rPr>
              <a:t>Maria-Elena Nilsback, Andrew Zisserman </a:t>
            </a:r>
            <a:endParaRPr sz="2400">
              <a:solidFill>
                <a:schemeClr val="accent4"/>
              </a:solidFill>
            </a:endParaRPr>
          </a:p>
        </p:txBody>
      </p:sp>
      <p:sp>
        <p:nvSpPr>
          <p:cNvPr id="142" name="Google Shape;142;p26"/>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551200" y="2202450"/>
            <a:ext cx="4511700" cy="15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Feature </a:t>
            </a:r>
            <a:r>
              <a:rPr lang="en" sz="3600">
                <a:solidFill>
                  <a:schemeClr val="accent4"/>
                </a:solidFill>
              </a:rPr>
              <a:t>Extraction</a:t>
            </a:r>
            <a:endParaRPr sz="3600">
              <a:solidFill>
                <a:schemeClr val="accent4"/>
              </a:solidFill>
            </a:endParaRPr>
          </a:p>
        </p:txBody>
      </p:sp>
      <p:sp>
        <p:nvSpPr>
          <p:cNvPr id="148" name="Google Shape;148;p27"/>
          <p:cNvSpPr txBox="1"/>
          <p:nvPr>
            <p:ph idx="12" type="sldNum"/>
          </p:nvPr>
        </p:nvSpPr>
        <p:spPr>
          <a:xfrm>
            <a:off x="8556775" y="4777350"/>
            <a:ext cx="548700" cy="290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ercutio template">
  <a:themeElements>
    <a:clrScheme name="Custom 347">
      <a:dk1>
        <a:srgbClr val="000000"/>
      </a:dk1>
      <a:lt1>
        <a:srgbClr val="FFFFFF"/>
      </a:lt1>
      <a:dk2>
        <a:srgbClr val="666666"/>
      </a:dk2>
      <a:lt2>
        <a:srgbClr val="EFEFEF"/>
      </a:lt2>
      <a:accent1>
        <a:srgbClr val="45AFDC"/>
      </a:accent1>
      <a:accent2>
        <a:srgbClr val="1D98C7"/>
      </a:accent2>
      <a:accent3>
        <a:srgbClr val="ED9E46"/>
      </a:accent3>
      <a:accent4>
        <a:srgbClr val="FFC800"/>
      </a:accent4>
      <a:accent5>
        <a:srgbClr val="CCCCCC"/>
      </a:accent5>
      <a:accent6>
        <a:srgbClr val="EFEFEF"/>
      </a:accent6>
      <a:hlink>
        <a:srgbClr val="1D98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